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18"/>
  </p:notesMasterIdLst>
  <p:sldIdLst>
    <p:sldId id="262" r:id="rId4"/>
    <p:sldId id="323" r:id="rId5"/>
    <p:sldId id="263" r:id="rId6"/>
    <p:sldId id="280" r:id="rId7"/>
    <p:sldId id="281" r:id="rId8"/>
    <p:sldId id="284" r:id="rId9"/>
    <p:sldId id="282" r:id="rId10"/>
    <p:sldId id="285" r:id="rId11"/>
    <p:sldId id="286" r:id="rId12"/>
    <p:sldId id="287" r:id="rId13"/>
    <p:sldId id="288" r:id="rId14"/>
    <p:sldId id="290" r:id="rId15"/>
    <p:sldId id="292" r:id="rId16"/>
    <p:sldId id="293" r:id="rId1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CCFF"/>
    <a:srgbClr val="66FF33"/>
    <a:srgbClr val="FF9933"/>
    <a:srgbClr val="CCFFCC"/>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7" autoAdjust="0"/>
  </p:normalViewPr>
  <p:slideViewPr>
    <p:cSldViewPr>
      <p:cViewPr varScale="1">
        <p:scale>
          <a:sx n="83" d="100"/>
          <a:sy n="83" d="100"/>
        </p:scale>
        <p:origin x="-9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F72733CB-A214-459E-9E0E-A3A5EE073C9C}" type="datetimeFigureOut">
              <a:rPr lang="ja-JP" altLang="en-US"/>
              <a:pPr>
                <a:defRPr/>
              </a:pPr>
              <a:t>2014/12/12</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C308E12-FC01-4B8B-8F4A-07F2EAE67463}"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0C308E12-FC01-4B8B-8F4A-07F2EAE67463}" type="slidenum">
              <a:rPr lang="ja-JP" altLang="en-US" smtClean="0"/>
              <a:pPr>
                <a:defRPr/>
              </a:pPr>
              <a:t>6</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4F32CDF-26DB-4D8C-A7E9-DE8398552E74}" type="datetime1">
              <a:rPr lang="ja-JP" altLang="en-US"/>
              <a:pPr>
                <a:defRPr/>
              </a:pPr>
              <a:t>2014/12/12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7BB8CBB-858A-45EF-B1D5-C6D1458D2682}"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4DBDFA3-1AE7-431B-BC8B-93ECB204598A}" type="datetime1">
              <a:rPr lang="ja-JP" altLang="en-US"/>
              <a:pPr>
                <a:defRPr/>
              </a:pPr>
              <a:t>2014/12/12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CFA325C-4945-43C1-9876-D2AC05C9EFDE}"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36EB48B-AE80-41CB-BAC2-A16F1119C23B}" type="datetime1">
              <a:rPr lang="ja-JP" altLang="en-US"/>
              <a:pPr>
                <a:defRPr/>
              </a:pPr>
              <a:t>2014/12/12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DE784210-15A7-41AA-904D-C49D89805552}" type="slidenum">
              <a:rPr lang="ja-JP" altLang="en-US"/>
              <a:pPr>
                <a:defRPr/>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484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81077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21389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94575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82607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677247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28650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39847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B2EADB5-6CA8-439C-ADFB-BD7122396626}" type="datetime1">
              <a:rPr lang="ja-JP" altLang="en-US"/>
              <a:pPr>
                <a:defRPr/>
              </a:pPr>
              <a:t>2014/12/12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11DA537-7395-4132-A0B1-757904284882}" type="slidenum">
              <a:rPr lang="ja-JP" altLang="en-US"/>
              <a:pPr>
                <a:defRPr/>
              </a:pPr>
              <a:t>&lt;#&gt;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585502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37532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437622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484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810779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213893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945755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82607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677247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28650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3A4D5BC-F544-4E5D-8618-04994B4A6009}" type="datetime1">
              <a:rPr lang="ja-JP" altLang="en-US"/>
              <a:pPr>
                <a:defRPr/>
              </a:pPr>
              <a:t>2014/12/12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7219344-2F79-4203-B4CD-C299F27B975A}" type="slidenum">
              <a:rPr lang="ja-JP" altLang="en-US"/>
              <a:pPr>
                <a:defRPr/>
              </a:pPr>
              <a:t>&lt;#&gt;</a:t>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398474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585502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37532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82119F-631D-DE4F-80FC-18077412893E}" type="datetimeFigureOut">
              <a:rPr lang="ja-JP" altLang="en-US" smtClean="0">
                <a:solidFill>
                  <a:prstClr val="black">
                    <a:tint val="75000"/>
                  </a:prstClr>
                </a:solidFill>
              </a:rPr>
              <a:pPr/>
              <a:t>2014/12/12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5CE8685-DED5-5748-B938-FBCE0BD359EC}"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43762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99D6656-18C3-4C8F-8477-1EC9E68ABA9A}" type="datetime1">
              <a:rPr lang="ja-JP" altLang="en-US"/>
              <a:pPr>
                <a:defRPr/>
              </a:pPr>
              <a:t>2014/12/12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449BD5B-B596-4013-83D9-485CB15920CA}"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951BD2AC-2AA3-4AF7-B16D-E558B5852E67}" type="datetime1">
              <a:rPr lang="ja-JP" altLang="en-US"/>
              <a:pPr>
                <a:defRPr/>
              </a:pPr>
              <a:t>2014/12/12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CBAD6DC8-6BA1-4130-8774-C1CFF8D186D8}"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38281D03-99FD-40AB-A861-C2D2A50E5A7F}" type="datetime1">
              <a:rPr lang="ja-JP" altLang="en-US"/>
              <a:pPr>
                <a:defRPr/>
              </a:pPr>
              <a:t>2014/12/12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6C005899-257D-47AC-87F4-DA5887CCD9DB}"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1C18EF7D-5F05-4E75-90B8-642B8FE454AE}" type="datetime1">
              <a:rPr lang="ja-JP" altLang="en-US"/>
              <a:pPr>
                <a:defRPr/>
              </a:pPr>
              <a:t>2014/12/12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AA9CB0B8-4965-40BC-BF97-C07E10A636A5}"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90C88C8A-A265-42C7-9944-C872EAC65A5C}" type="datetime1">
              <a:rPr lang="ja-JP" altLang="en-US"/>
              <a:pPr>
                <a:defRPr/>
              </a:pPr>
              <a:t>2014/12/12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1C8A69-C4CE-4A43-BD61-AD42B5E539FA}"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FE525C2-EEA0-41A1-83CD-64AEE3DAF60B}" type="datetime1">
              <a:rPr lang="ja-JP" altLang="en-US"/>
              <a:pPr>
                <a:defRPr/>
              </a:pPr>
              <a:t>2014/12/12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57F129A2-42C9-442E-8BA7-C31B7E1632DD}"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17765462-6A92-4A1E-BEA2-84634C21CFCD}" type="datetime1">
              <a:rPr lang="ja-JP" altLang="en-US"/>
              <a:pPr>
                <a:defRPr/>
              </a:pPr>
              <a:t>2014/12/12</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9F0F5E9-D2E0-4639-B3BA-899480C07EDA}"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782119F-631D-DE4F-80FC-18077412893E}" type="datetimeFigureOut">
              <a:rPr lang="ja-JP" altLang="en-US" smtClean="0">
                <a:solidFill>
                  <a:prstClr val="black">
                    <a:tint val="75000"/>
                  </a:prstClr>
                </a:solidFill>
                <a:latin typeface="Calibri"/>
                <a:ea typeface="ＭＳ Ｐゴシック"/>
              </a:rPr>
              <a:pPr defTabSz="457200" fontAlgn="auto">
                <a:spcBef>
                  <a:spcPts val="0"/>
                </a:spcBef>
                <a:spcAft>
                  <a:spcPts val="0"/>
                </a:spcAft>
              </a:pPr>
              <a:t>2014/12/12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5CE8685-DED5-5748-B938-FBCE0BD359EC}"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xmlns="" val="3618288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782119F-631D-DE4F-80FC-18077412893E}" type="datetimeFigureOut">
              <a:rPr lang="ja-JP" altLang="en-US" smtClean="0">
                <a:solidFill>
                  <a:prstClr val="black">
                    <a:tint val="75000"/>
                  </a:prstClr>
                </a:solidFill>
                <a:latin typeface="Calibri"/>
                <a:ea typeface="ＭＳ Ｐゴシック"/>
              </a:rPr>
              <a:pPr defTabSz="457200" fontAlgn="auto">
                <a:spcBef>
                  <a:spcPts val="0"/>
                </a:spcBef>
                <a:spcAft>
                  <a:spcPts val="0"/>
                </a:spcAft>
              </a:pPr>
              <a:t>2014/12/12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5CE8685-DED5-5748-B938-FBCE0BD359EC}"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xmlns="" val="3618288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188" y="1700213"/>
            <a:ext cx="7772400" cy="3313112"/>
          </a:xfrm>
        </p:spPr>
        <p:txBody>
          <a:bodyPr rtlCol="0">
            <a:normAutofit fontScale="90000"/>
          </a:bodyPr>
          <a:lstStyle/>
          <a:p>
            <a:pPr eaLnBrk="1" fontAlgn="auto" hangingPunct="1">
              <a:spcAft>
                <a:spcPts val="0"/>
              </a:spcAft>
              <a:defRPr/>
            </a:pPr>
            <a:r>
              <a:rPr lang="ja-JP" altLang="en-US" dirty="0" smtClean="0">
                <a:latin typeface="+mj-ea"/>
              </a:rPr>
              <a:t>　</a:t>
            </a:r>
            <a:r>
              <a:rPr lang="en-US" altLang="ja-JP" dirty="0" smtClean="0">
                <a:latin typeface="+mj-ea"/>
              </a:rPr>
              <a:t/>
            </a:r>
            <a:br>
              <a:rPr lang="en-US" altLang="ja-JP" dirty="0" smtClean="0">
                <a:latin typeface="+mj-ea"/>
              </a:rPr>
            </a:br>
            <a:r>
              <a:rPr lang="en-US" altLang="ja-JP" dirty="0" smtClean="0">
                <a:latin typeface="+mj-ea"/>
              </a:rPr>
              <a:t/>
            </a:r>
            <a:br>
              <a:rPr lang="en-US" altLang="ja-JP" dirty="0" smtClean="0">
                <a:latin typeface="+mj-ea"/>
              </a:rPr>
            </a:br>
            <a:r>
              <a:rPr lang="ja-JP" altLang="en-US" sz="4000" dirty="0" smtClean="0">
                <a:latin typeface="+mj-ea"/>
              </a:rPr>
              <a:t>研究課題自己点検評価報告書</a:t>
            </a:r>
            <a:r>
              <a:rPr lang="en-US" altLang="ja-JP" sz="4000" dirty="0" smtClean="0">
                <a:latin typeface="+mj-ea"/>
              </a:rPr>
              <a:t/>
            </a:r>
            <a:br>
              <a:rPr lang="en-US" altLang="ja-JP" sz="4000" dirty="0" smtClean="0">
                <a:latin typeface="+mj-ea"/>
              </a:rPr>
            </a:br>
            <a:r>
              <a:rPr lang="ja-JP" altLang="en-US" sz="4000" dirty="0" smtClean="0">
                <a:latin typeface="+mj-ea"/>
              </a:rPr>
              <a:t>　</a:t>
            </a:r>
            <a:r>
              <a:rPr lang="en-US" altLang="ja-JP" sz="4000" dirty="0" smtClean="0">
                <a:latin typeface="+mj-ea"/>
              </a:rPr>
              <a:t/>
            </a:r>
            <a:br>
              <a:rPr lang="en-US" altLang="ja-JP" sz="4000" dirty="0" smtClean="0">
                <a:latin typeface="+mj-ea"/>
              </a:rPr>
            </a:br>
            <a:r>
              <a:rPr lang="en-US" altLang="ja-JP" sz="4000" dirty="0" smtClean="0">
                <a:latin typeface="+mj-ea"/>
              </a:rPr>
              <a:t/>
            </a:r>
            <a:br>
              <a:rPr lang="en-US" altLang="ja-JP" sz="4000" dirty="0" smtClean="0">
                <a:latin typeface="+mj-ea"/>
              </a:rPr>
            </a:br>
            <a:r>
              <a:rPr lang="en-US" altLang="ja-JP" dirty="0" smtClean="0">
                <a:latin typeface="+mj-ea"/>
              </a:rPr>
              <a:t/>
            </a:r>
            <a:br>
              <a:rPr lang="en-US" altLang="ja-JP" dirty="0" smtClean="0">
                <a:latin typeface="+mj-ea"/>
              </a:rPr>
            </a:br>
            <a:r>
              <a:rPr lang="ja-JP" altLang="ja-JP" sz="3100" dirty="0" smtClean="0">
                <a:latin typeface="+mj-ea"/>
              </a:rPr>
              <a:t>研究代表者</a:t>
            </a:r>
            <a:r>
              <a:rPr lang="ja-JP" altLang="en-US" sz="3100" dirty="0" smtClean="0">
                <a:latin typeface="+mj-ea"/>
              </a:rPr>
              <a:t>：島田　浩二</a:t>
            </a:r>
            <a:r>
              <a:rPr lang="ja-JP" altLang="en-US" sz="2000" dirty="0" smtClean="0">
                <a:latin typeface="+mj-ea"/>
              </a:rPr>
              <a:t>（東京海洋大学）</a:t>
            </a:r>
            <a:r>
              <a:rPr lang="en-US" altLang="ja-JP" sz="2000" dirty="0" smtClean="0">
                <a:latin typeface="+mj-ea"/>
              </a:rPr>
              <a:t/>
            </a:r>
            <a:br>
              <a:rPr lang="en-US" altLang="ja-JP" sz="2000" dirty="0" smtClean="0">
                <a:latin typeface="+mj-ea"/>
              </a:rPr>
            </a:br>
            <a:r>
              <a:rPr lang="ja-JP" altLang="en-US" sz="2000" dirty="0" smtClean="0">
                <a:latin typeface="+mj-ea"/>
              </a:rPr>
              <a:t>サブ研究代表者：山口　 　一（東京大学）</a:t>
            </a:r>
            <a:r>
              <a:rPr lang="en-US" altLang="ja-JP" sz="2000" dirty="0" smtClean="0">
                <a:latin typeface="+mj-ea"/>
              </a:rPr>
              <a:t/>
            </a:r>
            <a:br>
              <a:rPr lang="en-US" altLang="ja-JP" sz="2000" dirty="0" smtClean="0">
                <a:latin typeface="+mj-ea"/>
              </a:rPr>
            </a:br>
            <a:r>
              <a:rPr lang="ja-JP" altLang="en-US" sz="2000" dirty="0" smtClean="0">
                <a:latin typeface="+mj-ea"/>
              </a:rPr>
              <a:t>サブ研究代表者：羽角　博康（東京大学） </a:t>
            </a:r>
            <a:r>
              <a:rPr lang="en-US" altLang="ja-JP" sz="2000" dirty="0" smtClean="0">
                <a:latin typeface="+mj-ea"/>
              </a:rPr>
              <a:t/>
            </a:r>
            <a:br>
              <a:rPr lang="en-US" altLang="ja-JP" sz="2000" dirty="0" smtClean="0">
                <a:latin typeface="+mj-ea"/>
              </a:rPr>
            </a:br>
            <a:r>
              <a:rPr lang="ja-JP" altLang="en-US" sz="2000" dirty="0" smtClean="0">
                <a:latin typeface="+mj-ea"/>
              </a:rPr>
              <a:t> </a:t>
            </a:r>
            <a:r>
              <a:rPr lang="en-US" altLang="ja-JP" sz="2700" dirty="0" smtClean="0">
                <a:latin typeface="+mj-ea"/>
              </a:rPr>
              <a:t/>
            </a:r>
            <a:br>
              <a:rPr lang="en-US" altLang="ja-JP" sz="2700" dirty="0" smtClean="0">
                <a:latin typeface="+mj-ea"/>
              </a:rPr>
            </a:br>
            <a:r>
              <a:rPr lang="en-US" altLang="ja-JP" dirty="0">
                <a:latin typeface="+mj-ea"/>
              </a:rPr>
              <a:t/>
            </a:r>
            <a:br>
              <a:rPr lang="en-US" altLang="ja-JP" dirty="0">
                <a:latin typeface="+mj-ea"/>
              </a:rPr>
            </a:br>
            <a:endParaRPr lang="ja-JP" altLang="en-US" dirty="0">
              <a:latin typeface="+mj-ea"/>
            </a:endParaRPr>
          </a:p>
        </p:txBody>
      </p:sp>
      <p:sp>
        <p:nvSpPr>
          <p:cNvPr id="3" name="サブタイトル 2"/>
          <p:cNvSpPr>
            <a:spLocks noGrp="1"/>
          </p:cNvSpPr>
          <p:nvPr>
            <p:ph type="subTitle" idx="1"/>
          </p:nvPr>
        </p:nvSpPr>
        <p:spPr>
          <a:xfrm>
            <a:off x="2051050" y="5157788"/>
            <a:ext cx="5184775" cy="574675"/>
          </a:xfrm>
          <a:ln w="63500" cmpd="dbl">
            <a:solidFill>
              <a:schemeClr val="accent1">
                <a:lumMod val="75000"/>
              </a:schemeClr>
            </a:solidFill>
          </a:ln>
        </p:spPr>
        <p:txBody>
          <a:bodyPr rtlCol="0">
            <a:noAutofit/>
          </a:bodyPr>
          <a:lstStyle/>
          <a:p>
            <a:pPr algn="l" eaLnBrk="1" fontAlgn="auto" hangingPunct="1">
              <a:spcAft>
                <a:spcPts val="0"/>
              </a:spcAft>
              <a:defRPr/>
            </a:pPr>
            <a:r>
              <a:rPr lang="ja-JP" altLang="ja-JP" sz="1200" dirty="0" smtClean="0">
                <a:solidFill>
                  <a:schemeClr val="tx1"/>
                </a:solidFill>
                <a:latin typeface="+mj-ea"/>
                <a:ea typeface="+mj-ea"/>
              </a:rPr>
              <a:t>該当する戦略</a:t>
            </a:r>
            <a:r>
              <a:rPr lang="ja-JP" altLang="ja-JP" sz="1200" dirty="0">
                <a:solidFill>
                  <a:schemeClr val="tx1"/>
                </a:solidFill>
                <a:latin typeface="+mj-ea"/>
                <a:ea typeface="+mj-ea"/>
              </a:rPr>
              <a:t>研究</a:t>
            </a:r>
            <a:r>
              <a:rPr lang="ja-JP" altLang="ja-JP" sz="1200" dirty="0" smtClean="0">
                <a:solidFill>
                  <a:schemeClr val="tx1"/>
                </a:solidFill>
                <a:latin typeface="+mj-ea"/>
                <a:ea typeface="+mj-ea"/>
              </a:rPr>
              <a:t>目標</a:t>
            </a:r>
            <a:endParaRPr lang="en-US" altLang="ja-JP" sz="1200" dirty="0" smtClean="0">
              <a:solidFill>
                <a:schemeClr val="tx1"/>
              </a:solidFill>
              <a:latin typeface="+mj-ea"/>
              <a:ea typeface="+mj-ea"/>
            </a:endParaRPr>
          </a:p>
          <a:p>
            <a:pPr algn="l" eaLnBrk="1" fontAlgn="auto" hangingPunct="1">
              <a:spcAft>
                <a:spcPts val="0"/>
              </a:spcAft>
              <a:defRPr/>
            </a:pPr>
            <a:r>
              <a:rPr lang="ja-JP" altLang="ja-JP" sz="1200" dirty="0" smtClean="0">
                <a:solidFill>
                  <a:schemeClr val="tx1"/>
                </a:solidFill>
                <a:latin typeface="+mj-ea"/>
                <a:ea typeface="+mj-ea"/>
              </a:rPr>
              <a:t>４</a:t>
            </a:r>
            <a:r>
              <a:rPr lang="ja-JP" altLang="ja-JP" sz="1200" dirty="0">
                <a:solidFill>
                  <a:schemeClr val="tx1"/>
                </a:solidFill>
                <a:latin typeface="+mj-ea"/>
                <a:ea typeface="+mj-ea"/>
              </a:rPr>
              <a:t>． 北極海航路の利用可能性評価につながる海氷分布の将来</a:t>
            </a:r>
            <a:r>
              <a:rPr lang="ja-JP" altLang="ja-JP" sz="1200" dirty="0" smtClean="0">
                <a:solidFill>
                  <a:schemeClr val="tx1"/>
                </a:solidFill>
                <a:latin typeface="+mj-ea"/>
                <a:ea typeface="+mj-ea"/>
              </a:rPr>
              <a:t>予測</a:t>
            </a:r>
            <a:endParaRPr lang="ja-JP" altLang="en-US" sz="1200" dirty="0">
              <a:solidFill>
                <a:schemeClr val="tx1"/>
              </a:solidFill>
              <a:latin typeface="+mj-ea"/>
              <a:ea typeface="+mj-ea"/>
            </a:endParaRPr>
          </a:p>
        </p:txBody>
      </p:sp>
      <p:sp>
        <p:nvSpPr>
          <p:cNvPr id="4" name="テキスト ボックス 3"/>
          <p:cNvSpPr txBox="1"/>
          <p:nvPr/>
        </p:nvSpPr>
        <p:spPr>
          <a:xfrm>
            <a:off x="2987675" y="908050"/>
            <a:ext cx="3529013" cy="585788"/>
          </a:xfrm>
          <a:prstGeom prst="rect">
            <a:avLst/>
          </a:prstGeom>
          <a:noFill/>
        </p:spPr>
        <p:txBody>
          <a:bodyPr>
            <a:spAutoFit/>
          </a:bodyPr>
          <a:lstStyle/>
          <a:p>
            <a:pPr algn="ctr" fontAlgn="auto">
              <a:spcBef>
                <a:spcPts val="0"/>
              </a:spcBef>
              <a:spcAft>
                <a:spcPts val="0"/>
              </a:spcAft>
              <a:defRPr/>
            </a:pPr>
            <a:r>
              <a:rPr lang="en-US" altLang="ja-JP" sz="1600" dirty="0">
                <a:latin typeface="+mj-ea"/>
                <a:ea typeface="+mj-ea"/>
              </a:rPr>
              <a:t>GRENE</a:t>
            </a:r>
            <a:r>
              <a:rPr lang="ja-JP" altLang="ja-JP" sz="1600" dirty="0">
                <a:latin typeface="+mj-ea"/>
                <a:ea typeface="+mj-ea"/>
              </a:rPr>
              <a:t>北極気候変動研究事業</a:t>
            </a:r>
            <a:endParaRPr lang="en-US" altLang="ja-JP" sz="1600" dirty="0">
              <a:latin typeface="+mj-ea"/>
              <a:ea typeface="+mj-ea"/>
            </a:endParaRPr>
          </a:p>
          <a:p>
            <a:pPr algn="ctr" fontAlgn="auto">
              <a:spcBef>
                <a:spcPts val="0"/>
              </a:spcBef>
              <a:spcAft>
                <a:spcPts val="0"/>
              </a:spcAft>
              <a:defRPr/>
            </a:pPr>
            <a:r>
              <a:rPr lang="ja-JP" altLang="en-US" sz="1600" dirty="0">
                <a:latin typeface="+mj-ea"/>
                <a:ea typeface="+mj-ea"/>
              </a:rPr>
              <a:t>第</a:t>
            </a:r>
            <a:r>
              <a:rPr lang="en-US" altLang="ja-JP" sz="1600" dirty="0">
                <a:latin typeface="+mj-ea"/>
                <a:ea typeface="+mj-ea"/>
              </a:rPr>
              <a:t>3</a:t>
            </a:r>
            <a:r>
              <a:rPr lang="ja-JP" altLang="en-US" sz="1600" dirty="0">
                <a:latin typeface="+mj-ea"/>
                <a:ea typeface="+mj-ea"/>
              </a:rPr>
              <a:t>回</a:t>
            </a:r>
            <a:r>
              <a:rPr lang="ja-JP" altLang="ja-JP" sz="1600" dirty="0">
                <a:latin typeface="+mj-ea"/>
                <a:ea typeface="+mj-ea"/>
              </a:rPr>
              <a:t>自己点検評価</a:t>
            </a:r>
            <a:endParaRPr lang="ja-JP" altLang="en-US" sz="1600" dirty="0">
              <a:latin typeface="+mj-ea"/>
              <a:ea typeface="+mj-ea"/>
            </a:endParaRPr>
          </a:p>
        </p:txBody>
      </p:sp>
      <p:sp>
        <p:nvSpPr>
          <p:cNvPr id="6" name="テキスト ボックス 5"/>
          <p:cNvSpPr txBox="1"/>
          <p:nvPr/>
        </p:nvSpPr>
        <p:spPr>
          <a:xfrm>
            <a:off x="1476375" y="2565400"/>
            <a:ext cx="6335713" cy="646113"/>
          </a:xfrm>
          <a:prstGeom prst="rect">
            <a:avLst/>
          </a:prstGeom>
          <a:noFill/>
        </p:spPr>
        <p:txBody>
          <a:bodyPr>
            <a:spAutoFit/>
          </a:bodyPr>
          <a:lstStyle/>
          <a:p>
            <a:pPr algn="ctr" fontAlgn="auto">
              <a:spcBef>
                <a:spcPts val="0"/>
              </a:spcBef>
              <a:spcAft>
                <a:spcPts val="0"/>
              </a:spcAft>
              <a:defRPr/>
            </a:pPr>
            <a:r>
              <a:rPr lang="ja-JP" altLang="en-US" dirty="0">
                <a:latin typeface="+mj-ea"/>
                <a:ea typeface="+mn-ea"/>
              </a:rPr>
              <a:t>課題ＩＤ</a:t>
            </a:r>
            <a:r>
              <a:rPr lang="en-US" altLang="ja-JP" dirty="0">
                <a:latin typeface="+mj-ea"/>
                <a:ea typeface="+mn-ea"/>
              </a:rPr>
              <a:t>.7</a:t>
            </a:r>
          </a:p>
          <a:p>
            <a:pPr algn="ctr" fontAlgn="auto">
              <a:spcBef>
                <a:spcPts val="0"/>
              </a:spcBef>
              <a:spcAft>
                <a:spcPts val="0"/>
              </a:spcAft>
              <a:defRPr/>
            </a:pPr>
            <a:r>
              <a:rPr lang="ja-JP" altLang="en-US" dirty="0">
                <a:latin typeface="+mn-lt"/>
                <a:ea typeface="+mn-ea"/>
              </a:rPr>
              <a:t>北極海航路の利用可能性評価につながる海氷分布の将来予測</a:t>
            </a:r>
            <a:endParaRPr lang="ja-JP" altLang="en-US" dirty="0">
              <a:latin typeface="+mn-ea"/>
              <a:ea typeface="+mn-ea"/>
            </a:endParaRPr>
          </a:p>
        </p:txBody>
      </p:sp>
      <p:pic>
        <p:nvPicPr>
          <p:cNvPr id="2054" name="Picture 2" descr="C:\Users\AERC7842\Desktop\GRENE-Arctic_logo\logo-blue2.jpg"/>
          <p:cNvPicPr>
            <a:picLocks noChangeAspect="1" noChangeArrowheads="1"/>
          </p:cNvPicPr>
          <p:nvPr/>
        </p:nvPicPr>
        <p:blipFill>
          <a:blip r:embed="rId2" cstate="print"/>
          <a:srcRect/>
          <a:stretch>
            <a:fillRect/>
          </a:stretch>
        </p:blipFill>
        <p:spPr bwMode="auto">
          <a:xfrm>
            <a:off x="179388" y="115888"/>
            <a:ext cx="1296987" cy="393700"/>
          </a:xfrm>
          <a:prstGeom prst="rect">
            <a:avLst/>
          </a:prstGeom>
          <a:noFill/>
          <a:ln w="9525">
            <a:noFill/>
            <a:miter lim="800000"/>
            <a:headEnd/>
            <a:tailEnd/>
          </a:ln>
        </p:spPr>
      </p:pic>
      <p:sp>
        <p:nvSpPr>
          <p:cNvPr id="9" name="テキスト ボックス 8"/>
          <p:cNvSpPr txBox="1"/>
          <p:nvPr/>
        </p:nvSpPr>
        <p:spPr>
          <a:xfrm>
            <a:off x="7343775" y="115888"/>
            <a:ext cx="1800225" cy="339725"/>
          </a:xfrm>
          <a:prstGeom prst="rect">
            <a:avLst/>
          </a:prstGeom>
          <a:noFill/>
        </p:spPr>
        <p:txBody>
          <a:bodyPr>
            <a:spAutoFit/>
          </a:bodyPr>
          <a:lstStyle/>
          <a:p>
            <a:pPr fontAlgn="auto">
              <a:spcBef>
                <a:spcPts val="0"/>
              </a:spcBef>
              <a:spcAft>
                <a:spcPts val="0"/>
              </a:spcAft>
              <a:defRPr/>
            </a:pPr>
            <a:r>
              <a:rPr lang="ja-JP" altLang="en-US" sz="1600" dirty="0">
                <a:latin typeface="+mj-ea"/>
                <a:ea typeface="+mj-ea"/>
              </a:rPr>
              <a:t>平成</a:t>
            </a:r>
            <a:r>
              <a:rPr lang="en-US" altLang="ja-JP" sz="1600" dirty="0">
                <a:latin typeface="+mj-ea"/>
                <a:ea typeface="+mj-ea"/>
              </a:rPr>
              <a:t>26</a:t>
            </a:r>
            <a:r>
              <a:rPr lang="ja-JP" altLang="en-US" sz="1600" dirty="0">
                <a:latin typeface="+mj-ea"/>
                <a:ea typeface="+mj-ea"/>
              </a:rPr>
              <a:t>年</a:t>
            </a:r>
            <a:r>
              <a:rPr lang="en-US" altLang="ja-JP" sz="1600" dirty="0">
                <a:latin typeface="+mj-ea"/>
                <a:ea typeface="+mj-ea"/>
              </a:rPr>
              <a:t>12</a:t>
            </a:r>
            <a:r>
              <a:rPr lang="ja-JP" altLang="en-US" sz="1600" dirty="0">
                <a:latin typeface="+mj-ea"/>
                <a:ea typeface="+mj-ea"/>
              </a:rPr>
              <a:t>月</a:t>
            </a:r>
            <a:r>
              <a:rPr lang="en-US" altLang="ja-JP" sz="1600" dirty="0">
                <a:latin typeface="+mj-ea"/>
                <a:ea typeface="+mj-ea"/>
              </a:rPr>
              <a:t> 1</a:t>
            </a:r>
            <a:r>
              <a:rPr lang="ja-JP" altLang="en-US" sz="1600" dirty="0">
                <a:latin typeface="+mj-ea"/>
                <a:ea typeface="+mj-ea"/>
              </a:rPr>
              <a:t>日</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K:\Araon2014\ARA05B\ARA05B pictures and movies\Martin_Doble\_P81003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コンテンツ プレースホルダ 2"/>
          <p:cNvSpPr>
            <a:spLocks noGrp="1"/>
          </p:cNvSpPr>
          <p:nvPr>
            <p:ph idx="1"/>
          </p:nvPr>
        </p:nvSpPr>
        <p:spPr>
          <a:xfrm>
            <a:off x="395536" y="4293096"/>
            <a:ext cx="8280920" cy="2448272"/>
          </a:xfrm>
          <a:solidFill>
            <a:schemeClr val="bg1">
              <a:alpha val="80000"/>
            </a:schemeClr>
          </a:solidFill>
        </p:spPr>
        <p:txBody>
          <a:bodyPr>
            <a:noAutofit/>
          </a:bodyPr>
          <a:lstStyle/>
          <a:p>
            <a:pPr>
              <a:buNone/>
            </a:pPr>
            <a:r>
              <a:rPr kumimoji="1" lang="ja-JP" altLang="en-US" sz="1800" b="1" dirty="0" smtClean="0">
                <a:solidFill>
                  <a:srgbClr val="0033CC"/>
                </a:solidFill>
                <a:effectLst>
                  <a:outerShdw blurRad="38100" dist="38100" dir="2700000" algn="tl">
                    <a:srgbClr val="000000">
                      <a:alpha val="43137"/>
                    </a:srgbClr>
                  </a:outerShdw>
                </a:effectLst>
              </a:rPr>
              <a:t>初夏：厚氷上（</a:t>
            </a:r>
            <a:r>
              <a:rPr lang="ja-JP" altLang="en-US" sz="1800" b="1" dirty="0" smtClean="0">
                <a:solidFill>
                  <a:srgbClr val="0033CC"/>
                </a:solidFill>
                <a:effectLst>
                  <a:outerShdw blurRad="38100" dist="38100" dir="2700000" algn="tl">
                    <a:srgbClr val="000000">
                      <a:alpha val="43137"/>
                    </a:srgbClr>
                  </a:outerShdw>
                </a:effectLst>
              </a:rPr>
              <a:t>多年氷上もしくはリッジ周辺）のポンドの拡大が速い</a:t>
            </a:r>
            <a:endParaRPr lang="en-US" altLang="ja-JP" sz="1800" b="1" dirty="0" smtClean="0">
              <a:solidFill>
                <a:srgbClr val="0033CC"/>
              </a:solidFill>
              <a:effectLst>
                <a:outerShdw blurRad="38100" dist="38100" dir="2700000" algn="tl">
                  <a:srgbClr val="000000">
                    <a:alpha val="43137"/>
                  </a:srgbClr>
                </a:outerShdw>
              </a:effectLst>
            </a:endParaRPr>
          </a:p>
          <a:p>
            <a:pPr>
              <a:buNone/>
            </a:pPr>
            <a:r>
              <a:rPr lang="ja-JP" altLang="en-US" sz="1800" b="1" dirty="0" smtClean="0">
                <a:solidFill>
                  <a:srgbClr val="0033CC"/>
                </a:solidFill>
                <a:effectLst>
                  <a:outerShdw blurRad="38100" dist="38100" dir="2700000" algn="tl">
                    <a:srgbClr val="000000">
                      <a:alpha val="43137"/>
                    </a:srgbClr>
                  </a:outerShdw>
                </a:effectLst>
              </a:rPr>
              <a:t>　　⇒表面の凹凸が大きいから　</a:t>
            </a:r>
            <a:endParaRPr lang="en-US" altLang="ja-JP" sz="1800" b="1" dirty="0" smtClean="0">
              <a:solidFill>
                <a:srgbClr val="0033CC"/>
              </a:solidFill>
              <a:effectLst>
                <a:outerShdw blurRad="38100" dist="38100" dir="2700000" algn="tl">
                  <a:srgbClr val="000000">
                    <a:alpha val="43137"/>
                  </a:srgbClr>
                </a:outerShdw>
              </a:effectLst>
            </a:endParaRPr>
          </a:p>
          <a:p>
            <a:pPr>
              <a:buNone/>
            </a:pPr>
            <a:r>
              <a:rPr kumimoji="1" lang="ja-JP" altLang="en-US" sz="1800" b="1" dirty="0" smtClean="0">
                <a:solidFill>
                  <a:srgbClr val="0033CC"/>
                </a:solidFill>
                <a:effectLst>
                  <a:outerShdw blurRad="38100" dist="38100" dir="2700000" algn="tl">
                    <a:srgbClr val="000000">
                      <a:alpha val="43137"/>
                    </a:srgbClr>
                  </a:outerShdw>
                </a:effectLst>
              </a:rPr>
              <a:t>盛夏：一年氷上のポンドの拡大が速い</a:t>
            </a:r>
            <a:endParaRPr kumimoji="1" lang="en-US" altLang="ja-JP" sz="1800" b="1" dirty="0" smtClean="0">
              <a:solidFill>
                <a:srgbClr val="0033CC"/>
              </a:solidFill>
              <a:effectLst>
                <a:outerShdw blurRad="38100" dist="38100" dir="2700000" algn="tl">
                  <a:srgbClr val="000000">
                    <a:alpha val="43137"/>
                  </a:srgbClr>
                </a:outerShdw>
              </a:effectLst>
            </a:endParaRPr>
          </a:p>
          <a:p>
            <a:pPr>
              <a:buNone/>
            </a:pPr>
            <a:r>
              <a:rPr lang="ja-JP" altLang="en-US" sz="1800" b="1" dirty="0" smtClean="0">
                <a:solidFill>
                  <a:srgbClr val="0033CC"/>
                </a:solidFill>
                <a:effectLst>
                  <a:outerShdw blurRad="38100" dist="38100" dir="2700000" algn="tl">
                    <a:srgbClr val="000000">
                      <a:alpha val="43137"/>
                    </a:srgbClr>
                  </a:outerShdw>
                </a:effectLst>
              </a:rPr>
              <a:t>　　⇒一年氷上のポンドは淡水ポンドではなく、塩ポンドであり成層が非常に大きく、表面に加熱層が集中し、表面付近で集中的に側面融解が起こるから。</a:t>
            </a:r>
            <a:endParaRPr lang="en-US" altLang="ja-JP" sz="1800" b="1" dirty="0" smtClean="0">
              <a:solidFill>
                <a:srgbClr val="0033CC"/>
              </a:solidFill>
              <a:effectLst>
                <a:outerShdw blurRad="38100" dist="38100" dir="2700000" algn="tl">
                  <a:srgbClr val="000000">
                    <a:alpha val="43137"/>
                  </a:srgbClr>
                </a:outerShdw>
              </a:effectLst>
            </a:endParaRPr>
          </a:p>
          <a:p>
            <a:pPr>
              <a:buNone/>
            </a:pPr>
            <a:r>
              <a:rPr kumimoji="1" lang="ja-JP" altLang="en-US" sz="1800" b="1" dirty="0" smtClean="0">
                <a:solidFill>
                  <a:srgbClr val="0033CC"/>
                </a:solidFill>
                <a:effectLst>
                  <a:outerShdw blurRad="38100" dist="38100" dir="2700000" algn="tl">
                    <a:srgbClr val="000000">
                      <a:alpha val="43137"/>
                    </a:srgbClr>
                  </a:outerShdw>
                </a:effectLst>
              </a:rPr>
              <a:t>　　⇒厚氷上のポンドはほぼ淡水で、温度とともに密度が大きくなるため加熱層は底に集中し、底面融解が起こる。したがって、面積拡大はあまり起こらない。</a:t>
            </a:r>
            <a:endParaRPr kumimoji="1" lang="en-US" altLang="ja-JP" sz="1800" b="1" dirty="0" smtClean="0">
              <a:solidFill>
                <a:srgbClr val="0033CC"/>
              </a:solidFill>
              <a:effectLst>
                <a:outerShdw blurRad="38100" dist="38100" dir="2700000" algn="tl">
                  <a:srgbClr val="000000">
                    <a:alpha val="43137"/>
                  </a:srgbClr>
                </a:outerShdw>
              </a:effectLst>
            </a:endParaRPr>
          </a:p>
        </p:txBody>
      </p:sp>
      <p:sp>
        <p:nvSpPr>
          <p:cNvPr id="4" name="タイトル 1"/>
          <p:cNvSpPr txBox="1">
            <a:spLocks/>
          </p:cNvSpPr>
          <p:nvPr/>
        </p:nvSpPr>
        <p:spPr>
          <a:xfrm>
            <a:off x="0" y="0"/>
            <a:ext cx="9144000" cy="692696"/>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72000" rIns="91440" bIns="7200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メルトポンドの再考</a:t>
            </a: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a:t>
            </a:r>
            <a:r>
              <a:rPr kumimoji="1" lang="ja-JP" altLang="en-US" sz="1800" b="1" i="0" u="none" strike="noStrike" kern="1200" cap="none" spc="0" normalizeH="0" baseline="0" noProof="0" dirty="0" smtClean="0">
                <a:ln>
                  <a:noFill/>
                </a:ln>
                <a:solidFill>
                  <a:schemeClr val="bg1"/>
                </a:solidFill>
                <a:effectLst/>
                <a:uLnTx/>
                <a:uFillTx/>
                <a:latin typeface="+mn-lt"/>
                <a:ea typeface="+mn-ea"/>
                <a:cs typeface="+mn-cs"/>
              </a:rPr>
              <a:t>氷上観測</a:t>
            </a: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a:t>
            </a:r>
            <a:r>
              <a:rPr kumimoji="1" lang="ja-JP" altLang="en-US" sz="1800" b="1" i="0" u="none" strike="noStrike" kern="1200" cap="none" spc="0" normalizeH="0" baseline="0" noProof="0" dirty="0" smtClean="0">
                <a:ln>
                  <a:noFill/>
                </a:ln>
                <a:solidFill>
                  <a:schemeClr val="bg1"/>
                </a:solidFill>
                <a:effectLst/>
                <a:uLnTx/>
                <a:uFillTx/>
                <a:latin typeface="+mn-lt"/>
                <a:ea typeface="+mn-ea"/>
                <a:cs typeface="+mn-cs"/>
              </a:rPr>
              <a:t>：一年氷は何故メルトポンドの拡大、融解が速いのか？</a:t>
            </a:r>
            <a:endParaRPr kumimoji="1" lang="ja-JP" altLang="en-US" sz="22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円/楕円 6"/>
          <p:cNvSpPr/>
          <p:nvPr/>
        </p:nvSpPr>
        <p:spPr>
          <a:xfrm>
            <a:off x="1691680" y="2276872"/>
            <a:ext cx="216024" cy="216024"/>
          </a:xfrm>
          <a:prstGeom prst="ellipse">
            <a:avLst/>
          </a:prstGeom>
          <a:noFill/>
          <a:ln w="19050">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19114479">
            <a:off x="2502188" y="2756411"/>
            <a:ext cx="202399" cy="15562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075" name="Picture 3"/>
          <p:cNvPicPr>
            <a:picLocks noChangeAspect="1" noChangeArrowheads="1"/>
          </p:cNvPicPr>
          <p:nvPr/>
        </p:nvPicPr>
        <p:blipFill>
          <a:blip r:embed="rId3" cstate="print"/>
          <a:srcRect/>
          <a:stretch>
            <a:fillRect/>
          </a:stretch>
        </p:blipFill>
        <p:spPr bwMode="auto">
          <a:xfrm>
            <a:off x="5580112" y="836712"/>
            <a:ext cx="1676191" cy="3365080"/>
          </a:xfrm>
          <a:prstGeom prst="rect">
            <a:avLst/>
          </a:prstGeom>
          <a:noFill/>
          <a:ln w="25400">
            <a:solidFill>
              <a:schemeClr val="bg1"/>
            </a:solid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5580112" y="836712"/>
            <a:ext cx="2637299" cy="1723852"/>
          </a:xfrm>
          <a:prstGeom prst="rect">
            <a:avLst/>
          </a:prstGeom>
          <a:noFill/>
          <a:ln w="25400">
            <a:solidFill>
              <a:schemeClr val="bg1"/>
            </a:solidFill>
            <a:miter lim="800000"/>
            <a:headEnd/>
            <a:tailEnd/>
          </a:ln>
        </p:spPr>
      </p:pic>
      <p:sp>
        <p:nvSpPr>
          <p:cNvPr id="9" name="角丸四角形吹き出し 8"/>
          <p:cNvSpPr/>
          <p:nvPr/>
        </p:nvSpPr>
        <p:spPr>
          <a:xfrm>
            <a:off x="7164288" y="1988840"/>
            <a:ext cx="1728192" cy="648072"/>
          </a:xfrm>
          <a:prstGeom prst="wedgeRoundRectCallout">
            <a:avLst>
              <a:gd name="adj1" fmla="val -60384"/>
              <a:gd name="adj2" fmla="val -8317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t>下から見る</a:t>
            </a:r>
            <a:endParaRPr kumimoji="1" lang="en-US" altLang="ja-JP" sz="1200" dirty="0" smtClean="0"/>
          </a:p>
          <a:p>
            <a:pPr algn="ctr"/>
            <a:r>
              <a:rPr kumimoji="1" lang="ja-JP" altLang="en-US" sz="1200" dirty="0" smtClean="0"/>
              <a:t>メルトポンド（一年氷）</a:t>
            </a:r>
            <a:endParaRPr kumimoji="1" lang="en-US" altLang="ja-JP" sz="1200" dirty="0" smtClean="0"/>
          </a:p>
          <a:p>
            <a:pPr algn="ctr"/>
            <a:r>
              <a:rPr lang="ja-JP" altLang="en-US" sz="1200" dirty="0" smtClean="0"/>
              <a:t>海氷下面に窪み</a:t>
            </a:r>
            <a:endParaRPr kumimoji="1" lang="ja-JP" altLang="en-US" sz="1200" dirty="0"/>
          </a:p>
        </p:txBody>
      </p:sp>
      <p:sp>
        <p:nvSpPr>
          <p:cNvPr id="10" name="角丸四角形吹き出し 9"/>
          <p:cNvSpPr/>
          <p:nvPr/>
        </p:nvSpPr>
        <p:spPr>
          <a:xfrm>
            <a:off x="7236296" y="2708920"/>
            <a:ext cx="1728192" cy="792088"/>
          </a:xfrm>
          <a:prstGeom prst="wedgeRoundRectCallout">
            <a:avLst>
              <a:gd name="adj1" fmla="val -63029"/>
              <a:gd name="adj2" fmla="val 9319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t>中から見る</a:t>
            </a:r>
            <a:endParaRPr kumimoji="1" lang="en-US" altLang="ja-JP" sz="1200" dirty="0" smtClean="0"/>
          </a:p>
          <a:p>
            <a:pPr algn="ctr"/>
            <a:r>
              <a:rPr kumimoji="1" lang="ja-JP" altLang="en-US" sz="1200" dirty="0" smtClean="0"/>
              <a:t>メルトポンド（一年氷）</a:t>
            </a:r>
            <a:endParaRPr kumimoji="1" lang="en-US" altLang="ja-JP" sz="1200" dirty="0" smtClean="0"/>
          </a:p>
          <a:p>
            <a:pPr algn="ctr"/>
            <a:r>
              <a:rPr kumimoji="1" lang="ja-JP" altLang="en-US" sz="1200" dirty="0" smtClean="0"/>
              <a:t>ブラインチャンネルの名残⇒塩水の浸透</a:t>
            </a:r>
            <a:endParaRPr kumimoji="1" lang="ja-JP" altLang="en-US" sz="1200" dirty="0"/>
          </a:p>
        </p:txBody>
      </p:sp>
      <p:sp>
        <p:nvSpPr>
          <p:cNvPr id="11" name="四角形吹き出し 10"/>
          <p:cNvSpPr/>
          <p:nvPr/>
        </p:nvSpPr>
        <p:spPr>
          <a:xfrm>
            <a:off x="3635896" y="1196752"/>
            <a:ext cx="914400" cy="252608"/>
          </a:xfrm>
          <a:prstGeom prst="wedgeRectCallout">
            <a:avLst>
              <a:gd name="adj1" fmla="val -159583"/>
              <a:gd name="adj2" fmla="val 57123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rPr>
              <a:t>Salt pond</a:t>
            </a:r>
            <a:endParaRPr kumimoji="1" lang="ja-JP" altLang="en-US" sz="1400" dirty="0">
              <a:solidFill>
                <a:schemeClr val="tx1"/>
              </a:solidFill>
            </a:endParaRPr>
          </a:p>
        </p:txBody>
      </p:sp>
      <p:sp>
        <p:nvSpPr>
          <p:cNvPr id="12" name="四角形吹き出し 11"/>
          <p:cNvSpPr/>
          <p:nvPr/>
        </p:nvSpPr>
        <p:spPr>
          <a:xfrm>
            <a:off x="1691680" y="1196752"/>
            <a:ext cx="1512168" cy="252608"/>
          </a:xfrm>
          <a:prstGeom prst="wedgeRectCallout">
            <a:avLst>
              <a:gd name="adj1" fmla="val -39813"/>
              <a:gd name="adj2" fmla="val 377264"/>
            </a:avLst>
          </a:prstGeom>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rPr>
              <a:t>Freshwater pond</a:t>
            </a:r>
            <a:endParaRPr kumimoji="1" lang="ja-JP" altLang="en-US" sz="1400"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ata\meltpond\meltpond_salt.png"/>
          <p:cNvPicPr>
            <a:picLocks noChangeAspect="1" noChangeArrowheads="1"/>
          </p:cNvPicPr>
          <p:nvPr/>
        </p:nvPicPr>
        <p:blipFill>
          <a:blip r:embed="rId2" cstate="print"/>
          <a:srcRect/>
          <a:stretch>
            <a:fillRect/>
          </a:stretch>
        </p:blipFill>
        <p:spPr bwMode="auto">
          <a:xfrm>
            <a:off x="-1" y="3400600"/>
            <a:ext cx="4681738" cy="3512278"/>
          </a:xfrm>
          <a:prstGeom prst="rect">
            <a:avLst/>
          </a:prstGeom>
          <a:noFill/>
        </p:spPr>
      </p:pic>
      <p:pic>
        <p:nvPicPr>
          <p:cNvPr id="1027" name="Picture 3" descr="D:\data\meltpond\meltpond_fresh.png"/>
          <p:cNvPicPr>
            <a:picLocks noChangeAspect="1" noChangeArrowheads="1"/>
          </p:cNvPicPr>
          <p:nvPr/>
        </p:nvPicPr>
        <p:blipFill>
          <a:blip r:embed="rId3" cstate="print"/>
          <a:srcRect/>
          <a:stretch>
            <a:fillRect/>
          </a:stretch>
        </p:blipFill>
        <p:spPr bwMode="auto">
          <a:xfrm>
            <a:off x="4535414" y="3400600"/>
            <a:ext cx="4681738" cy="3512278"/>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5796136" y="1052736"/>
            <a:ext cx="3101082" cy="2289061"/>
          </a:xfrm>
          <a:prstGeom prst="rect">
            <a:avLst/>
          </a:prstGeom>
          <a:noFill/>
          <a:ln w="9525">
            <a:noFill/>
            <a:miter lim="800000"/>
            <a:headEnd/>
            <a:tailEnd/>
          </a:ln>
        </p:spPr>
      </p:pic>
      <p:sp>
        <p:nvSpPr>
          <p:cNvPr id="15" name="タイトル 1"/>
          <p:cNvSpPr txBox="1">
            <a:spLocks/>
          </p:cNvSpPr>
          <p:nvPr/>
        </p:nvSpPr>
        <p:spPr>
          <a:xfrm>
            <a:off x="0" y="0"/>
            <a:ext cx="9144000" cy="692696"/>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72000" rIns="91440" bIns="7200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baseline="0" noProof="0" dirty="0" smtClean="0">
                <a:ln>
                  <a:noFill/>
                </a:ln>
                <a:solidFill>
                  <a:schemeClr val="tx1"/>
                </a:solidFill>
                <a:effectLst/>
                <a:uLnTx/>
                <a:uFillTx/>
                <a:latin typeface="+mn-lt"/>
                <a:ea typeface="+mn-ea"/>
                <a:cs typeface="+mn-cs"/>
              </a:rPr>
              <a:t>メルトポンドの再考</a:t>
            </a:r>
            <a:r>
              <a:rPr kumimoji="1" lang="en-US" altLang="ja-JP" sz="1800" b="1"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800" b="1" i="0" u="none" strike="noStrike" kern="1200" cap="none" spc="0" normalizeH="0" baseline="0" noProof="0" dirty="0" smtClean="0">
                <a:ln>
                  <a:noFill/>
                </a:ln>
                <a:solidFill>
                  <a:schemeClr val="tx1"/>
                </a:solidFill>
                <a:effectLst/>
                <a:uLnTx/>
                <a:uFillTx/>
                <a:latin typeface="+mn-lt"/>
                <a:ea typeface="+mn-ea"/>
                <a:cs typeface="+mn-cs"/>
              </a:rPr>
              <a:t>氷上観測</a:t>
            </a:r>
            <a:r>
              <a:rPr kumimoji="1" lang="en-US" altLang="ja-JP" sz="1800" b="1" i="0" u="none" strike="noStrike" kern="1200" cap="none" spc="0" normalizeH="0" baseline="0" noProof="0" dirty="0" smtClean="0">
                <a:ln>
                  <a:noFill/>
                </a:ln>
                <a:solidFill>
                  <a:schemeClr val="tx1"/>
                </a:solidFill>
                <a:effectLst/>
                <a:uLnTx/>
                <a:uFillTx/>
                <a:latin typeface="+mn-lt"/>
                <a:ea typeface="+mn-ea"/>
                <a:cs typeface="+mn-cs"/>
              </a:rPr>
              <a:t>】</a:t>
            </a:r>
            <a:endParaRPr kumimoji="1" lang="ja-JP" altLang="en-U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32" name="Picture 8"/>
          <p:cNvPicPr>
            <a:picLocks noChangeAspect="1" noChangeArrowheads="1"/>
          </p:cNvPicPr>
          <p:nvPr/>
        </p:nvPicPr>
        <p:blipFill>
          <a:blip r:embed="rId5" cstate="print"/>
          <a:srcRect/>
          <a:stretch>
            <a:fillRect/>
          </a:stretch>
        </p:blipFill>
        <p:spPr bwMode="auto">
          <a:xfrm>
            <a:off x="251520" y="1052736"/>
            <a:ext cx="3456384" cy="2295743"/>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714950" y="733820"/>
            <a:ext cx="1505122" cy="1111004"/>
          </a:xfrm>
          <a:prstGeom prst="rect">
            <a:avLst/>
          </a:prstGeom>
          <a:noFill/>
          <a:ln w="9525">
            <a:noFill/>
            <a:miter lim="800000"/>
            <a:headEnd/>
            <a:tailEnd/>
          </a:ln>
        </p:spPr>
      </p:pic>
      <p:sp>
        <p:nvSpPr>
          <p:cNvPr id="11" name="角丸四角形吹き出し 10"/>
          <p:cNvSpPr/>
          <p:nvPr/>
        </p:nvSpPr>
        <p:spPr>
          <a:xfrm>
            <a:off x="3995936" y="1916832"/>
            <a:ext cx="1584176" cy="612648"/>
          </a:xfrm>
          <a:prstGeom prst="wedgeRoundRectCallout">
            <a:avLst>
              <a:gd name="adj1" fmla="val -103138"/>
              <a:gd name="adj2" fmla="val 12172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smtClean="0"/>
              <a:t>オーバーハングあり</a:t>
            </a:r>
            <a:endParaRPr kumimoji="1" lang="ja-JP" altLang="en-US" sz="1400" dirty="0"/>
          </a:p>
        </p:txBody>
      </p:sp>
      <p:sp>
        <p:nvSpPr>
          <p:cNvPr id="13" name="角丸四角形吹き出し 12"/>
          <p:cNvSpPr/>
          <p:nvPr/>
        </p:nvSpPr>
        <p:spPr>
          <a:xfrm>
            <a:off x="3995936" y="2780928"/>
            <a:ext cx="1490464" cy="612648"/>
          </a:xfrm>
          <a:prstGeom prst="wedgeRoundRectCallout">
            <a:avLst>
              <a:gd name="adj1" fmla="val 96435"/>
              <a:gd name="adj2" fmla="val -10778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smtClean="0"/>
              <a:t>オーバーハングなし</a:t>
            </a:r>
            <a:endParaRPr kumimoji="1" lang="ja-JP" altLang="en-US" sz="1400" dirty="0"/>
          </a:p>
        </p:txBody>
      </p:sp>
      <p:sp>
        <p:nvSpPr>
          <p:cNvPr id="10" name="テキスト ボックス 9"/>
          <p:cNvSpPr txBox="1"/>
          <p:nvPr/>
        </p:nvSpPr>
        <p:spPr>
          <a:xfrm>
            <a:off x="251520" y="1052736"/>
            <a:ext cx="1915909" cy="369332"/>
          </a:xfrm>
          <a:prstGeom prst="rect">
            <a:avLst/>
          </a:prstGeom>
          <a:noFill/>
        </p:spPr>
        <p:txBody>
          <a:bodyPr wrap="square" rtlCol="0">
            <a:spAutoFit/>
          </a:bodyPr>
          <a:lstStyle/>
          <a:p>
            <a:r>
              <a:rPr lang="en-US" altLang="ja-JP" dirty="0" smtClean="0"/>
              <a:t>Freshwater pond</a:t>
            </a:r>
            <a:endParaRPr kumimoji="1" lang="ja-JP" altLang="en-US" dirty="0"/>
          </a:p>
        </p:txBody>
      </p:sp>
      <p:sp>
        <p:nvSpPr>
          <p:cNvPr id="12" name="テキスト ボックス 11"/>
          <p:cNvSpPr txBox="1"/>
          <p:nvPr/>
        </p:nvSpPr>
        <p:spPr>
          <a:xfrm>
            <a:off x="7740352" y="1052736"/>
            <a:ext cx="1152128" cy="369332"/>
          </a:xfrm>
          <a:prstGeom prst="rect">
            <a:avLst/>
          </a:prstGeom>
          <a:noFill/>
        </p:spPr>
        <p:txBody>
          <a:bodyPr wrap="square" rtlCol="0">
            <a:spAutoFit/>
          </a:bodyPr>
          <a:lstStyle/>
          <a:p>
            <a:r>
              <a:rPr lang="en-US" altLang="ja-JP" dirty="0" smtClean="0"/>
              <a:t>Salt pond</a:t>
            </a:r>
            <a:endParaRPr kumimoji="1" lang="ja-JP" altLang="en-US" dirty="0"/>
          </a:p>
        </p:txBody>
      </p:sp>
      <p:sp>
        <p:nvSpPr>
          <p:cNvPr id="14" name="テキスト ボックス 13"/>
          <p:cNvSpPr txBox="1"/>
          <p:nvPr/>
        </p:nvSpPr>
        <p:spPr>
          <a:xfrm>
            <a:off x="0" y="6309320"/>
            <a:ext cx="389850" cy="338554"/>
          </a:xfrm>
          <a:prstGeom prst="rect">
            <a:avLst/>
          </a:prstGeom>
          <a:noFill/>
        </p:spPr>
        <p:txBody>
          <a:bodyPr wrap="none" rtlCol="0">
            <a:spAutoFit/>
          </a:bodyPr>
          <a:lstStyle/>
          <a:p>
            <a:r>
              <a:rPr lang="ja-JP" altLang="en-US" sz="1600" dirty="0" smtClean="0">
                <a:effectLst>
                  <a:outerShdw blurRad="38100" dist="38100" dir="2700000" algn="tl">
                    <a:srgbClr val="000000">
                      <a:alpha val="43137"/>
                    </a:srgbClr>
                  </a:outerShdw>
                </a:effectLst>
              </a:rPr>
              <a:t>底</a:t>
            </a:r>
            <a:endParaRPr kumimoji="1" lang="ja-JP" altLang="en-US" sz="1600" dirty="0">
              <a:effectLst>
                <a:outerShdw blurRad="38100" dist="38100" dir="2700000" algn="tl">
                  <a:srgbClr val="000000">
                    <a:alpha val="43137"/>
                  </a:srgbClr>
                </a:outerShdw>
              </a:effectLst>
            </a:endParaRPr>
          </a:p>
        </p:txBody>
      </p:sp>
      <p:sp>
        <p:nvSpPr>
          <p:cNvPr id="16" name="テキスト ボックス 15"/>
          <p:cNvSpPr txBox="1"/>
          <p:nvPr/>
        </p:nvSpPr>
        <p:spPr>
          <a:xfrm>
            <a:off x="0" y="3501008"/>
            <a:ext cx="595035" cy="338554"/>
          </a:xfrm>
          <a:prstGeom prst="rect">
            <a:avLst/>
          </a:prstGeom>
          <a:noFill/>
        </p:spPr>
        <p:txBody>
          <a:bodyPr wrap="none" rtlCol="0">
            <a:spAutoFit/>
          </a:bodyPr>
          <a:lstStyle/>
          <a:p>
            <a:r>
              <a:rPr lang="ja-JP" altLang="en-US" sz="1600" dirty="0" smtClean="0">
                <a:effectLst>
                  <a:outerShdw blurRad="38100" dist="38100" dir="2700000" algn="tl">
                    <a:srgbClr val="000000">
                      <a:alpha val="43137"/>
                    </a:srgbClr>
                  </a:outerShdw>
                </a:effectLst>
              </a:rPr>
              <a:t>表面</a:t>
            </a:r>
            <a:endParaRPr kumimoji="1" lang="ja-JP" altLang="en-US" dirty="0">
              <a:effectLst>
                <a:outerShdw blurRad="38100" dist="38100" dir="2700000" algn="tl">
                  <a:srgbClr val="000000">
                    <a:alpha val="43137"/>
                  </a:srgbClr>
                </a:outerShdw>
              </a:effectLst>
            </a:endParaRPr>
          </a:p>
        </p:txBody>
      </p:sp>
      <p:sp>
        <p:nvSpPr>
          <p:cNvPr id="17" name="テキスト ボックス 16"/>
          <p:cNvSpPr txBox="1"/>
          <p:nvPr/>
        </p:nvSpPr>
        <p:spPr>
          <a:xfrm>
            <a:off x="4572000" y="6309320"/>
            <a:ext cx="389850" cy="338554"/>
          </a:xfrm>
          <a:prstGeom prst="rect">
            <a:avLst/>
          </a:prstGeom>
          <a:noFill/>
        </p:spPr>
        <p:txBody>
          <a:bodyPr wrap="none" rtlCol="0">
            <a:spAutoFit/>
          </a:bodyPr>
          <a:lstStyle/>
          <a:p>
            <a:r>
              <a:rPr lang="ja-JP" altLang="en-US" sz="1600" dirty="0" smtClean="0">
                <a:effectLst>
                  <a:outerShdw blurRad="38100" dist="38100" dir="2700000" algn="tl">
                    <a:srgbClr val="000000">
                      <a:alpha val="43137"/>
                    </a:srgbClr>
                  </a:outerShdw>
                </a:effectLst>
              </a:rPr>
              <a:t>底</a:t>
            </a:r>
            <a:endParaRPr kumimoji="1" lang="ja-JP" altLang="en-US" sz="1600" dirty="0">
              <a:effectLst>
                <a:outerShdw blurRad="38100" dist="38100" dir="2700000" algn="tl">
                  <a:srgbClr val="000000">
                    <a:alpha val="43137"/>
                  </a:srgbClr>
                </a:outerShdw>
              </a:effectLst>
            </a:endParaRPr>
          </a:p>
        </p:txBody>
      </p:sp>
      <p:sp>
        <p:nvSpPr>
          <p:cNvPr id="18" name="テキスト ボックス 17"/>
          <p:cNvSpPr txBox="1"/>
          <p:nvPr/>
        </p:nvSpPr>
        <p:spPr>
          <a:xfrm>
            <a:off x="4572000" y="3501008"/>
            <a:ext cx="595035" cy="338554"/>
          </a:xfrm>
          <a:prstGeom prst="rect">
            <a:avLst/>
          </a:prstGeom>
          <a:noFill/>
        </p:spPr>
        <p:txBody>
          <a:bodyPr wrap="none" rtlCol="0">
            <a:spAutoFit/>
          </a:bodyPr>
          <a:lstStyle/>
          <a:p>
            <a:r>
              <a:rPr lang="ja-JP" altLang="en-US" sz="1600" dirty="0" smtClean="0">
                <a:effectLst>
                  <a:outerShdw blurRad="38100" dist="38100" dir="2700000" algn="tl">
                    <a:srgbClr val="000000">
                      <a:alpha val="43137"/>
                    </a:srgbClr>
                  </a:outerShdw>
                </a:effectLst>
              </a:rPr>
              <a:t>表面</a:t>
            </a:r>
            <a:endParaRPr kumimoji="1" lang="ja-JP" altLang="en-US" dirty="0">
              <a:effectLst>
                <a:outerShdw blurRad="38100" dist="38100" dir="2700000" algn="tl">
                  <a:srgbClr val="000000">
                    <a:alpha val="43137"/>
                  </a:srgbClr>
                </a:outerShdw>
              </a:effectLst>
            </a:endParaRPr>
          </a:p>
        </p:txBody>
      </p:sp>
      <p:sp>
        <p:nvSpPr>
          <p:cNvPr id="19" name="テキスト ボックス 18"/>
          <p:cNvSpPr txBox="1"/>
          <p:nvPr/>
        </p:nvSpPr>
        <p:spPr>
          <a:xfrm>
            <a:off x="5436096" y="4221088"/>
            <a:ext cx="2232248" cy="2062103"/>
          </a:xfrm>
          <a:prstGeom prst="rect">
            <a:avLst/>
          </a:prstGeom>
          <a:noFill/>
        </p:spPr>
        <p:txBody>
          <a:bodyPr wrap="square" rtlCol="0">
            <a:spAutoFit/>
          </a:bodyPr>
          <a:lstStyle/>
          <a:p>
            <a:r>
              <a:rPr lang="ja-JP" altLang="en-US" sz="1600" dirty="0" smtClean="0">
                <a:solidFill>
                  <a:schemeClr val="bg1"/>
                </a:solidFill>
                <a:effectLst>
                  <a:outerShdw blurRad="38100" dist="38100" dir="2700000" algn="tl">
                    <a:srgbClr val="000000">
                      <a:alpha val="43137"/>
                    </a:srgbClr>
                  </a:outerShdw>
                </a:effectLst>
              </a:rPr>
              <a:t>淡水</a:t>
            </a:r>
            <a:r>
              <a:rPr lang="ja-JP" altLang="en-US" sz="1600" dirty="0" smtClean="0">
                <a:solidFill>
                  <a:schemeClr val="bg1"/>
                </a:solidFill>
                <a:effectLst>
                  <a:outerShdw blurRad="38100" dist="38100" dir="2700000" algn="tl">
                    <a:srgbClr val="000000">
                      <a:alpha val="43137"/>
                    </a:srgbClr>
                  </a:outerShdw>
                </a:effectLst>
              </a:rPr>
              <a:t>に近い場合：</a:t>
            </a:r>
            <a:endParaRPr lang="en-US" altLang="ja-JP" sz="1600" dirty="0" smtClean="0">
              <a:solidFill>
                <a:schemeClr val="bg1"/>
              </a:solidFill>
              <a:effectLst>
                <a:outerShdw blurRad="38100" dist="38100" dir="2700000" algn="tl">
                  <a:srgbClr val="000000">
                    <a:alpha val="43137"/>
                  </a:srgbClr>
                </a:outerShdw>
              </a:effectLst>
            </a:endParaRPr>
          </a:p>
          <a:p>
            <a:r>
              <a:rPr lang="ja-JP" altLang="en-US" sz="1600" dirty="0" smtClean="0">
                <a:solidFill>
                  <a:schemeClr val="bg1"/>
                </a:solidFill>
                <a:effectLst>
                  <a:outerShdw blurRad="38100" dist="38100" dir="2700000" algn="tl">
                    <a:srgbClr val="000000">
                      <a:alpha val="43137"/>
                    </a:srgbClr>
                  </a:outerShdw>
                </a:effectLst>
              </a:rPr>
              <a:t>暖かい水</a:t>
            </a:r>
            <a:r>
              <a:rPr lang="ja-JP" altLang="en-US" sz="1600" dirty="0" smtClean="0">
                <a:solidFill>
                  <a:schemeClr val="bg1"/>
                </a:solidFill>
                <a:effectLst>
                  <a:outerShdw blurRad="38100" dist="38100" dir="2700000" algn="tl">
                    <a:srgbClr val="000000">
                      <a:alpha val="43137"/>
                    </a:srgbClr>
                  </a:outerShdw>
                </a:effectLst>
              </a:rPr>
              <a:t>のほう</a:t>
            </a:r>
            <a:r>
              <a:rPr lang="ja-JP" altLang="en-US" sz="1600" dirty="0" smtClean="0">
                <a:solidFill>
                  <a:schemeClr val="bg1"/>
                </a:solidFill>
                <a:effectLst>
                  <a:outerShdw blurRad="38100" dist="38100" dir="2700000" algn="tl">
                    <a:srgbClr val="000000">
                      <a:alpha val="43137"/>
                    </a:srgbClr>
                  </a:outerShdw>
                </a:effectLst>
              </a:rPr>
              <a:t>が</a:t>
            </a:r>
            <a:endParaRPr lang="en-US" altLang="ja-JP" sz="1600" dirty="0" smtClean="0">
              <a:solidFill>
                <a:schemeClr val="bg1"/>
              </a:solidFill>
              <a:effectLst>
                <a:outerShdw blurRad="38100" dist="38100" dir="2700000" algn="tl">
                  <a:srgbClr val="000000">
                    <a:alpha val="43137"/>
                  </a:srgbClr>
                </a:outerShdw>
              </a:effectLst>
            </a:endParaRPr>
          </a:p>
          <a:p>
            <a:r>
              <a:rPr lang="ja-JP" altLang="en-US" sz="1600" dirty="0" smtClean="0">
                <a:solidFill>
                  <a:schemeClr val="bg1"/>
                </a:solidFill>
                <a:effectLst>
                  <a:outerShdw blurRad="38100" dist="38100" dir="2700000" algn="tl">
                    <a:srgbClr val="000000">
                      <a:alpha val="43137"/>
                    </a:srgbClr>
                  </a:outerShdw>
                </a:effectLst>
              </a:rPr>
              <a:t>冷たい</a:t>
            </a:r>
            <a:r>
              <a:rPr lang="ja-JP" altLang="en-US" sz="1600" dirty="0" smtClean="0">
                <a:solidFill>
                  <a:schemeClr val="bg1"/>
                </a:solidFill>
                <a:effectLst>
                  <a:outerShdw blurRad="38100" dist="38100" dir="2700000" algn="tl">
                    <a:srgbClr val="000000">
                      <a:alpha val="43137"/>
                    </a:srgbClr>
                  </a:outerShdw>
                </a:effectLst>
              </a:rPr>
              <a:t>水よりも</a:t>
            </a:r>
            <a:endParaRPr lang="en-US" altLang="ja-JP" sz="1600" dirty="0" smtClean="0">
              <a:solidFill>
                <a:schemeClr val="bg1"/>
              </a:solidFill>
              <a:effectLst>
                <a:outerShdw blurRad="38100" dist="38100" dir="2700000" algn="tl">
                  <a:srgbClr val="000000">
                    <a:alpha val="43137"/>
                  </a:srgbClr>
                </a:outerShdw>
              </a:effectLst>
            </a:endParaRPr>
          </a:p>
          <a:p>
            <a:r>
              <a:rPr kumimoji="1" lang="ja-JP" altLang="en-US" sz="1600" dirty="0" smtClean="0">
                <a:solidFill>
                  <a:schemeClr val="bg1"/>
                </a:solidFill>
                <a:effectLst>
                  <a:outerShdw blurRad="38100" dist="38100" dir="2700000" algn="tl">
                    <a:srgbClr val="000000">
                      <a:alpha val="43137"/>
                    </a:srgbClr>
                  </a:outerShdw>
                </a:effectLst>
              </a:rPr>
              <a:t>密度</a:t>
            </a:r>
            <a:r>
              <a:rPr kumimoji="1" lang="ja-JP" altLang="en-US" sz="1600" dirty="0" smtClean="0">
                <a:solidFill>
                  <a:schemeClr val="bg1"/>
                </a:solidFill>
                <a:effectLst>
                  <a:outerShdw blurRad="38100" dist="38100" dir="2700000" algn="tl">
                    <a:srgbClr val="000000">
                      <a:alpha val="43137"/>
                    </a:srgbClr>
                  </a:outerShdw>
                </a:effectLst>
              </a:rPr>
              <a:t>大</a:t>
            </a:r>
            <a:endParaRPr kumimoji="1" lang="en-US" altLang="ja-JP" sz="1600" dirty="0" smtClean="0">
              <a:solidFill>
                <a:schemeClr val="bg1"/>
              </a:solidFill>
              <a:effectLst>
                <a:outerShdw blurRad="38100" dist="38100" dir="2700000" algn="tl">
                  <a:srgbClr val="000000">
                    <a:alpha val="43137"/>
                  </a:srgbClr>
                </a:outerShdw>
              </a:effectLst>
            </a:endParaRPr>
          </a:p>
          <a:p>
            <a:r>
              <a:rPr lang="ja-JP" altLang="en-US" sz="1600" b="1" dirty="0" smtClean="0">
                <a:solidFill>
                  <a:schemeClr val="bg1"/>
                </a:solidFill>
                <a:effectLst>
                  <a:outerShdw blurRad="38100" dist="38100" dir="2700000" algn="tl">
                    <a:srgbClr val="000000">
                      <a:alpha val="43137"/>
                    </a:srgbClr>
                  </a:outerShdw>
                </a:effectLst>
              </a:rPr>
              <a:t>底</a:t>
            </a:r>
            <a:r>
              <a:rPr lang="ja-JP" altLang="en-US" sz="1600" b="1" dirty="0" smtClean="0">
                <a:solidFill>
                  <a:schemeClr val="bg1"/>
                </a:solidFill>
                <a:effectLst>
                  <a:outerShdw blurRad="38100" dist="38100" dir="2700000" algn="tl">
                    <a:srgbClr val="000000">
                      <a:alpha val="43137"/>
                    </a:srgbClr>
                  </a:outerShdw>
                </a:effectLst>
              </a:rPr>
              <a:t>が温まる</a:t>
            </a:r>
            <a:endParaRPr lang="en-US" altLang="ja-JP" sz="1600" b="1" dirty="0" smtClean="0">
              <a:solidFill>
                <a:schemeClr val="bg1"/>
              </a:solidFill>
              <a:effectLst>
                <a:outerShdw blurRad="38100" dist="38100" dir="2700000" algn="tl">
                  <a:srgbClr val="000000">
                    <a:alpha val="43137"/>
                  </a:srgbClr>
                </a:outerShdw>
              </a:effectLst>
            </a:endParaRPr>
          </a:p>
          <a:p>
            <a:r>
              <a:rPr kumimoji="1" lang="ja-JP" altLang="en-US" sz="1600" b="1" dirty="0" smtClean="0">
                <a:solidFill>
                  <a:schemeClr val="bg1"/>
                </a:solidFill>
                <a:effectLst>
                  <a:outerShdw blurRad="38100" dist="38100" dir="2700000" algn="tl">
                    <a:srgbClr val="000000">
                      <a:alpha val="43137"/>
                    </a:srgbClr>
                  </a:outerShdw>
                </a:effectLst>
              </a:rPr>
              <a:t>　</a:t>
            </a:r>
            <a:r>
              <a:rPr kumimoji="1" lang="ja-JP" altLang="en-US" sz="1600" b="1" dirty="0" smtClean="0">
                <a:solidFill>
                  <a:schemeClr val="bg1"/>
                </a:solidFill>
                <a:effectLst>
                  <a:outerShdw blurRad="38100" dist="38100" dir="2700000" algn="tl">
                    <a:srgbClr val="000000">
                      <a:alpha val="43137"/>
                    </a:srgbClr>
                  </a:outerShdw>
                </a:effectLst>
              </a:rPr>
              <a:t>⇒底が融ける</a:t>
            </a:r>
            <a:endParaRPr kumimoji="1" lang="en-US" altLang="ja-JP" sz="1600" b="1" dirty="0" smtClean="0">
              <a:solidFill>
                <a:schemeClr val="bg1"/>
              </a:solidFill>
              <a:effectLst>
                <a:outerShdw blurRad="38100" dist="38100" dir="2700000" algn="tl">
                  <a:srgbClr val="000000">
                    <a:alpha val="43137"/>
                  </a:srgbClr>
                </a:outerShdw>
              </a:effectLst>
            </a:endParaRPr>
          </a:p>
          <a:p>
            <a:r>
              <a:rPr lang="ja-JP" altLang="en-US" sz="1600" b="1" dirty="0" smtClean="0">
                <a:solidFill>
                  <a:schemeClr val="bg1"/>
                </a:solidFill>
                <a:effectLst>
                  <a:outerShdw blurRad="38100" dist="38100" dir="2700000" algn="tl">
                    <a:srgbClr val="000000">
                      <a:alpha val="43137"/>
                    </a:srgbClr>
                  </a:outerShdw>
                </a:effectLst>
              </a:rPr>
              <a:t>　</a:t>
            </a:r>
            <a:r>
              <a:rPr lang="ja-JP" altLang="en-US" sz="1600" b="1" dirty="0" smtClean="0">
                <a:solidFill>
                  <a:schemeClr val="bg1"/>
                </a:solidFill>
                <a:effectLst>
                  <a:outerShdw blurRad="38100" dist="38100" dir="2700000" algn="tl">
                    <a:srgbClr val="000000">
                      <a:alpha val="43137"/>
                    </a:srgbClr>
                  </a:outerShdw>
                </a:effectLst>
              </a:rPr>
              <a:t>⇒ポンドサイズは</a:t>
            </a:r>
            <a:endParaRPr lang="en-US" altLang="ja-JP" sz="1600" b="1" dirty="0" smtClean="0">
              <a:solidFill>
                <a:schemeClr val="bg1"/>
              </a:solidFill>
              <a:effectLst>
                <a:outerShdw blurRad="38100" dist="38100" dir="2700000" algn="tl">
                  <a:srgbClr val="000000">
                    <a:alpha val="43137"/>
                  </a:srgbClr>
                </a:outerShdw>
              </a:effectLst>
            </a:endParaRPr>
          </a:p>
          <a:p>
            <a:r>
              <a:rPr kumimoji="1" lang="ja-JP" altLang="en-US" sz="1600" b="1" smtClean="0">
                <a:solidFill>
                  <a:schemeClr val="bg1"/>
                </a:solidFill>
                <a:effectLst>
                  <a:outerShdw blurRad="38100" dist="38100" dir="2700000" algn="tl">
                    <a:srgbClr val="000000">
                      <a:alpha val="43137"/>
                    </a:srgbClr>
                  </a:outerShdw>
                </a:effectLst>
              </a:rPr>
              <a:t>　　あまり</a:t>
            </a:r>
            <a:r>
              <a:rPr kumimoji="1" lang="ja-JP" altLang="en-US" sz="1600" b="1" smtClean="0">
                <a:solidFill>
                  <a:schemeClr val="bg1"/>
                </a:solidFill>
                <a:effectLst>
                  <a:outerShdw blurRad="38100" dist="38100" dir="2700000" algn="tl">
                    <a:srgbClr val="000000">
                      <a:alpha val="43137"/>
                    </a:srgbClr>
                  </a:outerShdw>
                </a:effectLst>
              </a:rPr>
              <a:t>変わらない</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20" name="テキスト ボックス 19"/>
          <p:cNvSpPr txBox="1"/>
          <p:nvPr/>
        </p:nvSpPr>
        <p:spPr>
          <a:xfrm>
            <a:off x="755576" y="4869160"/>
            <a:ext cx="2880320" cy="1569660"/>
          </a:xfrm>
          <a:prstGeom prst="rect">
            <a:avLst/>
          </a:prstGeom>
          <a:noFill/>
        </p:spPr>
        <p:txBody>
          <a:bodyPr wrap="square" rtlCol="0">
            <a:spAutoFit/>
          </a:bodyPr>
          <a:lstStyle/>
          <a:p>
            <a:r>
              <a:rPr lang="ja-JP" altLang="en-US" sz="1600" dirty="0" smtClean="0">
                <a:solidFill>
                  <a:schemeClr val="bg1"/>
                </a:solidFill>
                <a:effectLst>
                  <a:outerShdw blurRad="38100" dist="38100" dir="2700000" algn="tl">
                    <a:srgbClr val="000000">
                      <a:alpha val="43137"/>
                    </a:srgbClr>
                  </a:outerShdw>
                </a:effectLst>
              </a:rPr>
              <a:t>塩水ポンドの場合：</a:t>
            </a:r>
            <a:endParaRPr lang="en-US" altLang="ja-JP" sz="1600" dirty="0" smtClean="0">
              <a:solidFill>
                <a:schemeClr val="bg1"/>
              </a:solidFill>
              <a:effectLst>
                <a:outerShdw blurRad="38100" dist="38100" dir="2700000" algn="tl">
                  <a:srgbClr val="000000">
                    <a:alpha val="43137"/>
                  </a:srgbClr>
                </a:outerShdw>
              </a:effectLst>
            </a:endParaRPr>
          </a:p>
          <a:p>
            <a:r>
              <a:rPr lang="ja-JP" altLang="en-US" sz="1600" dirty="0" smtClean="0">
                <a:solidFill>
                  <a:schemeClr val="bg1"/>
                </a:solidFill>
                <a:effectLst>
                  <a:outerShdw blurRad="38100" dist="38100" dir="2700000" algn="tl">
                    <a:srgbClr val="000000">
                      <a:alpha val="43137"/>
                    </a:srgbClr>
                  </a:outerShdw>
                </a:effectLst>
              </a:rPr>
              <a:t>暖かい水のほうが</a:t>
            </a:r>
            <a:endParaRPr lang="en-US" altLang="ja-JP" sz="1600" dirty="0" smtClean="0">
              <a:solidFill>
                <a:schemeClr val="bg1"/>
              </a:solidFill>
              <a:effectLst>
                <a:outerShdw blurRad="38100" dist="38100" dir="2700000" algn="tl">
                  <a:srgbClr val="000000">
                    <a:alpha val="43137"/>
                  </a:srgbClr>
                </a:outerShdw>
              </a:effectLst>
            </a:endParaRPr>
          </a:p>
          <a:p>
            <a:r>
              <a:rPr lang="ja-JP" altLang="en-US" sz="1600" dirty="0" smtClean="0">
                <a:solidFill>
                  <a:schemeClr val="bg1"/>
                </a:solidFill>
                <a:effectLst>
                  <a:outerShdw blurRad="38100" dist="38100" dir="2700000" algn="tl">
                    <a:srgbClr val="000000">
                      <a:alpha val="43137"/>
                    </a:srgbClr>
                  </a:outerShdw>
                </a:effectLst>
              </a:rPr>
              <a:t>冷たい水より</a:t>
            </a:r>
            <a:r>
              <a:rPr lang="ja-JP" altLang="en-US" sz="1600" dirty="0" smtClean="0">
                <a:solidFill>
                  <a:schemeClr val="bg1"/>
                </a:solidFill>
                <a:effectLst>
                  <a:outerShdw blurRad="38100" dist="38100" dir="2700000" algn="tl">
                    <a:srgbClr val="000000">
                      <a:alpha val="43137"/>
                    </a:srgbClr>
                  </a:outerShdw>
                </a:effectLst>
              </a:rPr>
              <a:t>も</a:t>
            </a:r>
            <a:r>
              <a:rPr kumimoji="1" lang="ja-JP" altLang="en-US" sz="1600" dirty="0" smtClean="0">
                <a:solidFill>
                  <a:schemeClr val="bg1"/>
                </a:solidFill>
                <a:effectLst>
                  <a:outerShdw blurRad="38100" dist="38100" dir="2700000" algn="tl">
                    <a:srgbClr val="000000">
                      <a:alpha val="43137"/>
                    </a:srgbClr>
                  </a:outerShdw>
                </a:effectLst>
              </a:rPr>
              <a:t>密度小</a:t>
            </a:r>
            <a:endParaRPr kumimoji="1" lang="en-US" altLang="ja-JP" sz="1600" dirty="0" smtClean="0">
              <a:solidFill>
                <a:schemeClr val="bg1"/>
              </a:solidFill>
              <a:effectLst>
                <a:outerShdw blurRad="38100" dist="38100" dir="2700000" algn="tl">
                  <a:srgbClr val="000000">
                    <a:alpha val="43137"/>
                  </a:srgbClr>
                </a:outerShdw>
              </a:effectLst>
            </a:endParaRPr>
          </a:p>
          <a:p>
            <a:r>
              <a:rPr lang="ja-JP" altLang="en-US" sz="1600" b="1" dirty="0" smtClean="0">
                <a:solidFill>
                  <a:schemeClr val="bg1"/>
                </a:solidFill>
                <a:effectLst>
                  <a:outerShdw blurRad="38100" dist="38100" dir="2700000" algn="tl">
                    <a:srgbClr val="000000">
                      <a:alpha val="43137"/>
                    </a:srgbClr>
                  </a:outerShdw>
                </a:effectLst>
              </a:rPr>
              <a:t>表面近くが温まる</a:t>
            </a:r>
            <a:endParaRPr lang="en-US" altLang="ja-JP" sz="1600" b="1" dirty="0" smtClean="0">
              <a:solidFill>
                <a:schemeClr val="bg1"/>
              </a:solidFill>
              <a:effectLst>
                <a:outerShdw blurRad="38100" dist="38100" dir="2700000" algn="tl">
                  <a:srgbClr val="000000">
                    <a:alpha val="43137"/>
                  </a:srgbClr>
                </a:outerShdw>
              </a:effectLst>
            </a:endParaRPr>
          </a:p>
          <a:p>
            <a:r>
              <a:rPr kumimoji="1" lang="ja-JP" altLang="en-US" sz="1600" b="1" dirty="0" smtClean="0">
                <a:solidFill>
                  <a:schemeClr val="bg1"/>
                </a:solidFill>
                <a:effectLst>
                  <a:outerShdw blurRad="38100" dist="38100" dir="2700000" algn="tl">
                    <a:srgbClr val="000000">
                      <a:alpha val="43137"/>
                    </a:srgbClr>
                  </a:outerShdw>
                </a:effectLst>
              </a:rPr>
              <a:t>　</a:t>
            </a:r>
            <a:r>
              <a:rPr kumimoji="1" lang="ja-JP" altLang="en-US" sz="1600" b="1" dirty="0" smtClean="0">
                <a:solidFill>
                  <a:schemeClr val="bg1"/>
                </a:solidFill>
                <a:effectLst>
                  <a:outerShdw blurRad="38100" dist="38100" dir="2700000" algn="tl">
                    <a:srgbClr val="000000">
                      <a:alpha val="43137"/>
                    </a:srgbClr>
                  </a:outerShdw>
                </a:effectLst>
              </a:rPr>
              <a:t>⇒横が融け、</a:t>
            </a:r>
            <a:endParaRPr kumimoji="1" lang="en-US" altLang="ja-JP" sz="1600" b="1" dirty="0" smtClean="0">
              <a:solidFill>
                <a:schemeClr val="bg1"/>
              </a:solidFill>
              <a:effectLst>
                <a:outerShdw blurRad="38100" dist="38100" dir="2700000" algn="tl">
                  <a:srgbClr val="000000">
                    <a:alpha val="43137"/>
                  </a:srgbClr>
                </a:outerShdw>
              </a:effectLst>
            </a:endParaRPr>
          </a:p>
          <a:p>
            <a:r>
              <a:rPr lang="ja-JP" altLang="en-US" sz="1600" b="1" dirty="0" smtClean="0">
                <a:solidFill>
                  <a:schemeClr val="bg1"/>
                </a:solidFill>
                <a:effectLst>
                  <a:outerShdw blurRad="38100" dist="38100" dir="2700000" algn="tl">
                    <a:srgbClr val="000000">
                      <a:alpha val="43137"/>
                    </a:srgbClr>
                  </a:outerShdw>
                </a:effectLst>
              </a:rPr>
              <a:t>　</a:t>
            </a:r>
            <a:r>
              <a:rPr lang="ja-JP" altLang="en-US" sz="1600" b="1" dirty="0" smtClean="0">
                <a:solidFill>
                  <a:schemeClr val="bg1"/>
                </a:solidFill>
                <a:effectLst>
                  <a:outerShdw blurRad="38100" dist="38100" dir="2700000" algn="tl">
                    <a:srgbClr val="000000">
                      <a:alpha val="43137"/>
                    </a:srgbClr>
                  </a:outerShdw>
                </a:effectLst>
              </a:rPr>
              <a:t>⇒</a:t>
            </a:r>
            <a:r>
              <a:rPr kumimoji="1" lang="ja-JP" altLang="en-US" sz="1600" b="1" dirty="0" smtClean="0">
                <a:solidFill>
                  <a:schemeClr val="bg1"/>
                </a:solidFill>
                <a:effectLst>
                  <a:outerShdw blurRad="38100" dist="38100" dir="2700000" algn="tl">
                    <a:srgbClr val="000000">
                      <a:alpha val="43137"/>
                    </a:srgbClr>
                  </a:outerShdw>
                </a:effectLst>
              </a:rPr>
              <a:t>ポンドサイズは拡大</a:t>
            </a:r>
            <a:endParaRPr kumimoji="1" lang="ja-JP" altLang="en-US" sz="1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6988"/>
            <a:ext cx="9144000" cy="576263"/>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rtlCol="0">
            <a:noAutofit/>
          </a:bodyPr>
          <a:lstStyle/>
          <a:p>
            <a:pPr algn="l" eaLnBrk="1" fontAlgn="auto" hangingPunct="1">
              <a:spcAft>
                <a:spcPts val="0"/>
              </a:spcAft>
              <a:defRPr/>
            </a:pPr>
            <a:r>
              <a:rPr lang="ja-JP" altLang="en-US" sz="2000" b="1" dirty="0" smtClean="0">
                <a:solidFill>
                  <a:schemeClr val="bg1"/>
                </a:solidFill>
              </a:rPr>
              <a:t>②データ提出・公開　（詳細は別紙リスト資料を参照）</a:t>
            </a:r>
            <a:r>
              <a:rPr lang="en-US" altLang="ja-JP" sz="2000" b="1" dirty="0" smtClean="0">
                <a:solidFill>
                  <a:schemeClr val="bg1"/>
                </a:solidFill>
              </a:rPr>
              <a:t/>
            </a:r>
            <a:br>
              <a:rPr lang="en-US" altLang="ja-JP" sz="2000" b="1" dirty="0" smtClean="0">
                <a:solidFill>
                  <a:schemeClr val="bg1"/>
                </a:solidFill>
              </a:rPr>
            </a:br>
            <a:r>
              <a:rPr lang="ja-JP" altLang="ja-JP" sz="900" dirty="0" smtClean="0">
                <a:solidFill>
                  <a:schemeClr val="bg1"/>
                </a:solidFill>
              </a:rPr>
              <a:t>データ取扱要項に従って北極域データアーカイブ</a:t>
            </a:r>
            <a:r>
              <a:rPr lang="ja-JP" altLang="en-US" sz="900" dirty="0" smtClean="0">
                <a:solidFill>
                  <a:schemeClr val="bg1"/>
                </a:solidFill>
              </a:rPr>
              <a:t>（</a:t>
            </a:r>
            <a:r>
              <a:rPr lang="en-US" altLang="ja-JP" sz="900" dirty="0" smtClean="0">
                <a:solidFill>
                  <a:schemeClr val="bg1"/>
                </a:solidFill>
              </a:rPr>
              <a:t>ADS</a:t>
            </a:r>
            <a:r>
              <a:rPr lang="ja-JP" altLang="en-US" sz="900" dirty="0" smtClean="0">
                <a:solidFill>
                  <a:schemeClr val="bg1"/>
                </a:solidFill>
              </a:rPr>
              <a:t>）</a:t>
            </a:r>
            <a:r>
              <a:rPr lang="ja-JP" altLang="ja-JP" sz="900" dirty="0" smtClean="0">
                <a:solidFill>
                  <a:schemeClr val="bg1"/>
                </a:solidFill>
              </a:rPr>
              <a:t>へのデータ提出・公開が行われたか。</a:t>
            </a:r>
            <a:r>
              <a:rPr lang="ja-JP" altLang="en-US" sz="900" dirty="0" smtClean="0">
                <a:solidFill>
                  <a:schemeClr val="bg1"/>
                </a:solidFill>
              </a:rPr>
              <a:t>別紙のリスト資料を基に、要点を絞って作成すること。</a:t>
            </a:r>
            <a:br>
              <a:rPr lang="ja-JP" altLang="en-US" sz="900" dirty="0" smtClean="0">
                <a:solidFill>
                  <a:schemeClr val="bg1"/>
                </a:solidFill>
              </a:rPr>
            </a:br>
            <a:endParaRPr lang="ja-JP" altLang="ja-JP" sz="900" dirty="0">
              <a:solidFill>
                <a:schemeClr val="bg1"/>
              </a:solidFill>
            </a:endParaRPr>
          </a:p>
        </p:txBody>
      </p:sp>
      <p:sp>
        <p:nvSpPr>
          <p:cNvPr id="12291" name="テキスト ボックス 13"/>
          <p:cNvSpPr txBox="1">
            <a:spLocks noChangeArrowheads="1"/>
          </p:cNvSpPr>
          <p:nvPr/>
        </p:nvSpPr>
        <p:spPr bwMode="auto">
          <a:xfrm>
            <a:off x="0" y="4941168"/>
            <a:ext cx="9144000" cy="400050"/>
          </a:xfrm>
          <a:prstGeom prst="rect">
            <a:avLst/>
          </a:prstGeom>
          <a:noFill/>
          <a:ln w="12700">
            <a:noFill/>
            <a:miter lim="800000"/>
            <a:headEnd/>
            <a:tailEnd/>
          </a:ln>
        </p:spPr>
        <p:txBody>
          <a:bodyPr>
            <a:spAutoFit/>
          </a:bodyPr>
          <a:lstStyle/>
          <a:p>
            <a:r>
              <a:rPr lang="ja-JP" altLang="en-US" sz="2000" dirty="0">
                <a:solidFill>
                  <a:srgbClr val="002060"/>
                </a:solidFill>
                <a:latin typeface="Calibri" pitchFamily="34" charset="0"/>
              </a:rPr>
              <a:t>◎　データの登録と提出に関する今後の予定</a:t>
            </a:r>
            <a:endParaRPr lang="ja-JP" altLang="en-US" sz="900" dirty="0">
              <a:solidFill>
                <a:srgbClr val="002060"/>
              </a:solidFill>
              <a:latin typeface="Calibri" pitchFamily="34" charset="0"/>
            </a:endParaRPr>
          </a:p>
        </p:txBody>
      </p:sp>
      <p:sp>
        <p:nvSpPr>
          <p:cNvPr id="12292" name="テキスト ボックス 6"/>
          <p:cNvSpPr txBox="1">
            <a:spLocks noChangeArrowheads="1"/>
          </p:cNvSpPr>
          <p:nvPr/>
        </p:nvSpPr>
        <p:spPr bwMode="auto">
          <a:xfrm>
            <a:off x="0" y="5373216"/>
            <a:ext cx="9144000" cy="1323439"/>
          </a:xfrm>
          <a:prstGeom prst="rect">
            <a:avLst/>
          </a:prstGeom>
          <a:noFill/>
          <a:ln w="9525">
            <a:noFill/>
            <a:miter lim="800000"/>
            <a:headEnd/>
            <a:tailEnd/>
          </a:ln>
        </p:spPr>
        <p:txBody>
          <a:bodyPr wrap="square">
            <a:spAutoFit/>
          </a:bodyPr>
          <a:lstStyle/>
          <a:p>
            <a:r>
              <a:rPr lang="ja-JP" altLang="en-US" sz="2000" dirty="0" smtClean="0">
                <a:latin typeface="Calibri" pitchFamily="34" charset="0"/>
              </a:rPr>
              <a:t>＜係留系＞現在、設置中の係留系（</a:t>
            </a:r>
            <a:r>
              <a:rPr lang="en-US" altLang="ja-JP" sz="2000" dirty="0" smtClean="0">
                <a:solidFill>
                  <a:srgbClr val="0033CC"/>
                </a:solidFill>
                <a:latin typeface="Calibri" pitchFamily="34" charset="0"/>
              </a:rPr>
              <a:t>GRENE</a:t>
            </a:r>
            <a:r>
              <a:rPr lang="ja-JP" altLang="en-US" sz="2000" dirty="0" smtClean="0">
                <a:solidFill>
                  <a:srgbClr val="0033CC"/>
                </a:solidFill>
                <a:latin typeface="Calibri" pitchFamily="34" charset="0"/>
              </a:rPr>
              <a:t>基盤係留系</a:t>
            </a:r>
            <a:r>
              <a:rPr lang="en-US" altLang="ja-JP" sz="2000" dirty="0" smtClean="0">
                <a:solidFill>
                  <a:srgbClr val="0033CC"/>
                </a:solidFill>
                <a:latin typeface="Calibri" pitchFamily="34" charset="0"/>
              </a:rPr>
              <a:t>2</a:t>
            </a:r>
            <a:r>
              <a:rPr lang="ja-JP" altLang="en-US" sz="2000" dirty="0" smtClean="0">
                <a:solidFill>
                  <a:srgbClr val="0033CC"/>
                </a:solidFill>
                <a:latin typeface="Calibri" pitchFamily="34" charset="0"/>
              </a:rPr>
              <a:t>系、</a:t>
            </a:r>
            <a:r>
              <a:rPr lang="en-US" altLang="ja-JP" sz="2000" dirty="0" smtClean="0">
                <a:solidFill>
                  <a:srgbClr val="0033CC"/>
                </a:solidFill>
                <a:latin typeface="Calibri" pitchFamily="34" charset="0"/>
              </a:rPr>
              <a:t>GRENE</a:t>
            </a:r>
            <a:r>
              <a:rPr lang="ja-JP" altLang="en-US" sz="2000" dirty="0" smtClean="0">
                <a:solidFill>
                  <a:srgbClr val="0033CC"/>
                </a:solidFill>
                <a:latin typeface="Calibri" pitchFamily="34" charset="0"/>
              </a:rPr>
              <a:t>課題係留系</a:t>
            </a:r>
            <a:r>
              <a:rPr lang="en-US" altLang="ja-JP" sz="2000" dirty="0" smtClean="0">
                <a:solidFill>
                  <a:srgbClr val="0033CC"/>
                </a:solidFill>
                <a:latin typeface="Calibri" pitchFamily="34" charset="0"/>
              </a:rPr>
              <a:t>2</a:t>
            </a:r>
            <a:r>
              <a:rPr lang="ja-JP" altLang="en-US" sz="2000" dirty="0" smtClean="0">
                <a:solidFill>
                  <a:srgbClr val="0033CC"/>
                </a:solidFill>
                <a:latin typeface="Calibri" pitchFamily="34" charset="0"/>
              </a:rPr>
              <a:t>系</a:t>
            </a:r>
            <a:r>
              <a:rPr lang="ja-JP" altLang="en-US" sz="2000" dirty="0" smtClean="0">
                <a:latin typeface="Calibri" pitchFamily="34" charset="0"/>
              </a:rPr>
              <a:t>）を回収後、</a:t>
            </a:r>
            <a:r>
              <a:rPr lang="en-US" altLang="ja-JP" sz="2000" dirty="0" smtClean="0">
                <a:latin typeface="Calibri" pitchFamily="34" charset="0"/>
              </a:rPr>
              <a:t>2015</a:t>
            </a:r>
            <a:r>
              <a:rPr lang="ja-JP" altLang="en-US" sz="2000" dirty="0" smtClean="0">
                <a:latin typeface="Calibri" pitchFamily="34" charset="0"/>
              </a:rPr>
              <a:t>年度中に全てのデータを提出予定。</a:t>
            </a:r>
            <a:endParaRPr lang="en-US" altLang="ja-JP" sz="2000" dirty="0" smtClean="0">
              <a:latin typeface="Calibri" pitchFamily="34" charset="0"/>
            </a:endParaRPr>
          </a:p>
          <a:p>
            <a:r>
              <a:rPr lang="ja-JP" altLang="en-US" sz="2000" dirty="0" smtClean="0">
                <a:latin typeface="Calibri" pitchFamily="34" charset="0"/>
              </a:rPr>
              <a:t>＜その他＞</a:t>
            </a:r>
            <a:r>
              <a:rPr lang="en-US" altLang="ja-JP" sz="2000" dirty="0" smtClean="0">
                <a:latin typeface="Calibri" pitchFamily="34" charset="0"/>
              </a:rPr>
              <a:t>2014</a:t>
            </a:r>
            <a:r>
              <a:rPr lang="ja-JP" altLang="en-US" sz="2000" dirty="0" smtClean="0">
                <a:latin typeface="Calibri" pitchFamily="34" charset="0"/>
              </a:rPr>
              <a:t>年実施のメルトポンド・観測データについては、利用時には細心の注意が必要。要相談</a:t>
            </a:r>
            <a:r>
              <a:rPr lang="en-US" altLang="ja-JP" sz="2000" dirty="0" smtClean="0">
                <a:latin typeface="Calibri" pitchFamily="34" charset="0"/>
              </a:rPr>
              <a:t>(with ADS)</a:t>
            </a:r>
            <a:r>
              <a:rPr lang="ja-JP" altLang="en-US" sz="2000" dirty="0" err="1" smtClean="0">
                <a:latin typeface="Calibri" pitchFamily="34" charset="0"/>
              </a:rPr>
              <a:t>。</a:t>
            </a:r>
            <a:endParaRPr lang="en-US" altLang="ja-JP" sz="2000" dirty="0">
              <a:latin typeface="Calibri" pitchFamily="34" charset="0"/>
            </a:endParaRPr>
          </a:p>
        </p:txBody>
      </p:sp>
      <p:sp>
        <p:nvSpPr>
          <p:cNvPr id="12293" name="テキスト ボックス 8"/>
          <p:cNvSpPr txBox="1">
            <a:spLocks noChangeArrowheads="1"/>
          </p:cNvSpPr>
          <p:nvPr/>
        </p:nvSpPr>
        <p:spPr bwMode="auto">
          <a:xfrm>
            <a:off x="0" y="620688"/>
            <a:ext cx="9144000" cy="4170372"/>
          </a:xfrm>
          <a:prstGeom prst="rect">
            <a:avLst/>
          </a:prstGeom>
          <a:noFill/>
          <a:ln w="12700">
            <a:noFill/>
            <a:miter lim="800000"/>
            <a:headEnd/>
            <a:tailEnd/>
          </a:ln>
        </p:spPr>
        <p:txBody>
          <a:bodyPr wrap="square">
            <a:spAutoFit/>
          </a:bodyPr>
          <a:lstStyle/>
          <a:p>
            <a:r>
              <a:rPr lang="ja-JP" altLang="en-US" sz="2000" dirty="0" smtClean="0">
                <a:latin typeface="Calibri" pitchFamily="34" charset="0"/>
              </a:rPr>
              <a:t>◎　提出</a:t>
            </a:r>
            <a:r>
              <a:rPr lang="ja-JP" altLang="en-US" sz="2000" dirty="0">
                <a:latin typeface="Calibri" pitchFamily="34" charset="0"/>
              </a:rPr>
              <a:t>データ</a:t>
            </a:r>
            <a:r>
              <a:rPr lang="en-US" altLang="ja-JP" sz="2000" dirty="0">
                <a:latin typeface="Calibri" pitchFamily="34" charset="0"/>
              </a:rPr>
              <a:t>	6</a:t>
            </a:r>
            <a:r>
              <a:rPr lang="ja-JP" altLang="en-US" sz="2000" dirty="0">
                <a:latin typeface="Calibri" pitchFamily="34" charset="0"/>
              </a:rPr>
              <a:t>件（うち実データ登録数</a:t>
            </a:r>
            <a:r>
              <a:rPr lang="en-US" altLang="ja-JP" sz="2000" dirty="0">
                <a:latin typeface="Calibri" pitchFamily="34" charset="0"/>
              </a:rPr>
              <a:t>	</a:t>
            </a:r>
            <a:r>
              <a:rPr lang="ja-JP" altLang="en-US" sz="2000" dirty="0">
                <a:latin typeface="Calibri" pitchFamily="34" charset="0"/>
              </a:rPr>
              <a:t>　</a:t>
            </a:r>
            <a:r>
              <a:rPr lang="en-US" altLang="ja-JP" sz="2000" dirty="0">
                <a:latin typeface="Calibri" pitchFamily="34" charset="0"/>
              </a:rPr>
              <a:t>6</a:t>
            </a:r>
            <a:r>
              <a:rPr lang="ja-JP" altLang="en-US" sz="2000" dirty="0">
                <a:latin typeface="Calibri" pitchFamily="34" charset="0"/>
              </a:rPr>
              <a:t>件）</a:t>
            </a:r>
            <a:endParaRPr lang="en-US" altLang="ja-JP" sz="2000" dirty="0">
              <a:latin typeface="Calibri" pitchFamily="34" charset="0"/>
            </a:endParaRPr>
          </a:p>
          <a:p>
            <a:r>
              <a:rPr lang="ja-JP" altLang="en-US" sz="2000" dirty="0" smtClean="0">
                <a:latin typeface="Calibri" pitchFamily="34" charset="0"/>
              </a:rPr>
              <a:t>＜係留系データ＞</a:t>
            </a:r>
            <a:endParaRPr lang="en-US" altLang="ja-JP" sz="2000" dirty="0" smtClean="0">
              <a:latin typeface="Calibri" pitchFamily="34" charset="0"/>
            </a:endParaRPr>
          </a:p>
          <a:p>
            <a:r>
              <a:rPr lang="ja-JP" altLang="en-US" sz="2000" dirty="0">
                <a:solidFill>
                  <a:srgbClr val="0033CC"/>
                </a:solidFill>
                <a:latin typeface="Calibri" pitchFamily="34" charset="0"/>
              </a:rPr>
              <a:t>　</a:t>
            </a:r>
            <a:r>
              <a:rPr lang="en-US" altLang="ja-JP" sz="2000" dirty="0" smtClean="0">
                <a:solidFill>
                  <a:srgbClr val="0033CC"/>
                </a:solidFill>
                <a:latin typeface="Calibri" pitchFamily="34" charset="0"/>
              </a:rPr>
              <a:t>GRENE</a:t>
            </a:r>
            <a:r>
              <a:rPr lang="ja-JP" altLang="en-US" sz="2000" dirty="0" smtClean="0">
                <a:solidFill>
                  <a:srgbClr val="0033CC"/>
                </a:solidFill>
                <a:latin typeface="Calibri" pitchFamily="34" charset="0"/>
              </a:rPr>
              <a:t>基盤係留系データ（</a:t>
            </a:r>
            <a:r>
              <a:rPr lang="en-US" altLang="ja-JP" sz="2000" dirty="0" smtClean="0">
                <a:solidFill>
                  <a:srgbClr val="0033CC"/>
                </a:solidFill>
                <a:latin typeface="Calibri" pitchFamily="34" charset="0"/>
              </a:rPr>
              <a:t>2</a:t>
            </a:r>
            <a:r>
              <a:rPr lang="ja-JP" altLang="en-US" sz="2000" dirty="0" smtClean="0">
                <a:solidFill>
                  <a:srgbClr val="0033CC"/>
                </a:solidFill>
                <a:latin typeface="Calibri" pitchFamily="34" charset="0"/>
              </a:rPr>
              <a:t>系：</a:t>
            </a:r>
            <a:r>
              <a:rPr lang="en-US" altLang="ja-JP" sz="2000" dirty="0" smtClean="0">
                <a:solidFill>
                  <a:srgbClr val="0033CC"/>
                </a:solidFill>
                <a:latin typeface="Calibri" pitchFamily="34" charset="0"/>
              </a:rPr>
              <a:t>2012-2013</a:t>
            </a:r>
            <a:r>
              <a:rPr lang="ja-JP" altLang="en-US" sz="2000" dirty="0" smtClean="0">
                <a:solidFill>
                  <a:srgbClr val="0033CC"/>
                </a:solidFill>
                <a:latin typeface="Calibri" pitchFamily="34" charset="0"/>
              </a:rPr>
              <a:t>観測）</a:t>
            </a:r>
            <a:endParaRPr lang="en-US" altLang="ja-JP" sz="2000" dirty="0" smtClean="0">
              <a:solidFill>
                <a:srgbClr val="0033CC"/>
              </a:solidFill>
              <a:latin typeface="Calibri" pitchFamily="34" charset="0"/>
            </a:endParaRPr>
          </a:p>
          <a:p>
            <a:r>
              <a:rPr lang="ja-JP" altLang="en-US" sz="1400" dirty="0" smtClean="0">
                <a:latin typeface="Calibri" pitchFamily="34" charset="0"/>
              </a:rPr>
              <a:t>　　水温・塩分プロファイラーデータ（</a:t>
            </a:r>
            <a:r>
              <a:rPr lang="en-US" altLang="ja-JP" sz="1400" dirty="0" smtClean="0">
                <a:latin typeface="Calibri" pitchFamily="34" charset="0"/>
              </a:rPr>
              <a:t>MMP</a:t>
            </a:r>
            <a:r>
              <a:rPr lang="ja-JP" altLang="en-US" sz="1400" dirty="0" smtClean="0">
                <a:latin typeface="Calibri" pitchFamily="34" charset="0"/>
              </a:rPr>
              <a:t>）、流速・海氷速度（</a:t>
            </a:r>
            <a:r>
              <a:rPr lang="en-US" altLang="ja-JP" sz="1400" dirty="0" smtClean="0">
                <a:latin typeface="Calibri" pitchFamily="34" charset="0"/>
              </a:rPr>
              <a:t>ADCP</a:t>
            </a:r>
            <a:r>
              <a:rPr lang="ja-JP" altLang="en-US" sz="1400" dirty="0" smtClean="0">
                <a:latin typeface="Calibri" pitchFamily="34" charset="0"/>
              </a:rPr>
              <a:t>）、氷厚データ（超音波氷厚計</a:t>
            </a:r>
            <a:r>
              <a:rPr lang="en-US" altLang="ja-JP" sz="1400" dirty="0" smtClean="0">
                <a:latin typeface="Calibri" pitchFamily="34" charset="0"/>
              </a:rPr>
              <a:t>ULS</a:t>
            </a:r>
            <a:r>
              <a:rPr lang="ja-JP" altLang="en-US" sz="1400" dirty="0" smtClean="0">
                <a:latin typeface="Calibri" pitchFamily="34" charset="0"/>
              </a:rPr>
              <a:t>）、海底水圧（</a:t>
            </a:r>
            <a:r>
              <a:rPr lang="en-US" altLang="ja-JP" sz="1400" dirty="0" smtClean="0">
                <a:latin typeface="Calibri" pitchFamily="34" charset="0"/>
              </a:rPr>
              <a:t>SBE53</a:t>
            </a:r>
            <a:r>
              <a:rPr lang="ja-JP" altLang="en-US" sz="1400" dirty="0" smtClean="0">
                <a:latin typeface="Calibri" pitchFamily="34" charset="0"/>
              </a:rPr>
              <a:t>）</a:t>
            </a:r>
            <a:endParaRPr lang="en-US" altLang="ja-JP" sz="1400" dirty="0" smtClean="0">
              <a:latin typeface="Calibri" pitchFamily="34" charset="0"/>
            </a:endParaRPr>
          </a:p>
          <a:p>
            <a:r>
              <a:rPr lang="ja-JP" altLang="en-US" sz="2000" dirty="0" smtClean="0">
                <a:solidFill>
                  <a:srgbClr val="0033CC"/>
                </a:solidFill>
                <a:latin typeface="Calibri" pitchFamily="34" charset="0"/>
              </a:rPr>
              <a:t>　</a:t>
            </a:r>
            <a:r>
              <a:rPr lang="en-US" altLang="ja-JP" sz="2000" dirty="0" smtClean="0">
                <a:solidFill>
                  <a:srgbClr val="0033CC"/>
                </a:solidFill>
                <a:latin typeface="Calibri" pitchFamily="34" charset="0"/>
              </a:rPr>
              <a:t>GRENE</a:t>
            </a:r>
            <a:r>
              <a:rPr lang="ja-JP" altLang="en-US" sz="2000" dirty="0" smtClean="0">
                <a:solidFill>
                  <a:srgbClr val="0033CC"/>
                </a:solidFill>
                <a:latin typeface="Calibri" pitchFamily="34" charset="0"/>
              </a:rPr>
              <a:t>共通基盤係留系データ（</a:t>
            </a:r>
            <a:r>
              <a:rPr lang="en-US" altLang="ja-JP" sz="2000" dirty="0" smtClean="0">
                <a:solidFill>
                  <a:srgbClr val="0033CC"/>
                </a:solidFill>
                <a:latin typeface="Calibri" pitchFamily="34" charset="0"/>
              </a:rPr>
              <a:t>1</a:t>
            </a:r>
            <a:r>
              <a:rPr lang="ja-JP" altLang="en-US" sz="2000" dirty="0" smtClean="0">
                <a:solidFill>
                  <a:srgbClr val="0033CC"/>
                </a:solidFill>
                <a:latin typeface="Calibri" pitchFamily="34" charset="0"/>
              </a:rPr>
              <a:t>系：</a:t>
            </a:r>
            <a:r>
              <a:rPr lang="en-US" altLang="ja-JP" sz="2000" dirty="0" smtClean="0">
                <a:solidFill>
                  <a:srgbClr val="0033CC"/>
                </a:solidFill>
                <a:latin typeface="Calibri" pitchFamily="34" charset="0"/>
              </a:rPr>
              <a:t>2012-2013</a:t>
            </a:r>
            <a:r>
              <a:rPr lang="ja-JP" altLang="en-US" sz="2000" dirty="0" smtClean="0">
                <a:solidFill>
                  <a:srgbClr val="0033CC"/>
                </a:solidFill>
                <a:latin typeface="Calibri" pitchFamily="34" charset="0"/>
              </a:rPr>
              <a:t>観測）</a:t>
            </a:r>
            <a:endParaRPr lang="en-US" altLang="ja-JP" sz="2000" dirty="0" smtClean="0">
              <a:solidFill>
                <a:srgbClr val="0033CC"/>
              </a:solidFill>
              <a:latin typeface="Calibri" pitchFamily="34" charset="0"/>
            </a:endParaRPr>
          </a:p>
          <a:p>
            <a:r>
              <a:rPr lang="ja-JP" altLang="en-US" sz="1400" dirty="0" smtClean="0">
                <a:latin typeface="Calibri" pitchFamily="34" charset="0"/>
              </a:rPr>
              <a:t>　　水温・塩分（</a:t>
            </a:r>
            <a:r>
              <a:rPr lang="en-US" altLang="ja-JP" sz="1400" dirty="0" smtClean="0">
                <a:latin typeface="Calibri" pitchFamily="34" charset="0"/>
              </a:rPr>
              <a:t>SBE37</a:t>
            </a:r>
            <a:r>
              <a:rPr lang="ja-JP" altLang="en-US" sz="1400" dirty="0" smtClean="0">
                <a:latin typeface="Calibri" pitchFamily="34" charset="0"/>
              </a:rPr>
              <a:t>）、水温（</a:t>
            </a:r>
            <a:r>
              <a:rPr lang="en-US" altLang="ja-JP" sz="1400" dirty="0" smtClean="0">
                <a:latin typeface="Calibri" pitchFamily="34" charset="0"/>
              </a:rPr>
              <a:t>SBE56</a:t>
            </a:r>
            <a:r>
              <a:rPr lang="ja-JP" altLang="en-US" sz="1400" dirty="0" smtClean="0">
                <a:latin typeface="Calibri" pitchFamily="34" charset="0"/>
              </a:rPr>
              <a:t>）、流速・海氷速度（</a:t>
            </a:r>
            <a:r>
              <a:rPr lang="en-US" altLang="ja-JP" sz="1400" dirty="0" smtClean="0">
                <a:latin typeface="Calibri" pitchFamily="34" charset="0"/>
              </a:rPr>
              <a:t>ADCP</a:t>
            </a:r>
            <a:r>
              <a:rPr lang="ja-JP" altLang="en-US" sz="1400" dirty="0" smtClean="0">
                <a:latin typeface="Calibri" pitchFamily="34" charset="0"/>
              </a:rPr>
              <a:t>）</a:t>
            </a:r>
            <a:endParaRPr lang="en-US" altLang="ja-JP" sz="1400" dirty="0" smtClean="0">
              <a:latin typeface="Calibri" pitchFamily="34" charset="0"/>
            </a:endParaRPr>
          </a:p>
          <a:p>
            <a:r>
              <a:rPr lang="ja-JP" altLang="en-US" sz="2000" dirty="0" smtClean="0">
                <a:solidFill>
                  <a:srgbClr val="0033CC"/>
                </a:solidFill>
                <a:latin typeface="Calibri" pitchFamily="34" charset="0"/>
              </a:rPr>
              <a:t>　</a:t>
            </a:r>
            <a:r>
              <a:rPr lang="en-US" altLang="ja-JP" sz="2000" dirty="0" smtClean="0">
                <a:solidFill>
                  <a:srgbClr val="0033CC"/>
                </a:solidFill>
                <a:latin typeface="Calibri" pitchFamily="34" charset="0"/>
              </a:rPr>
              <a:t>GRENE</a:t>
            </a:r>
            <a:r>
              <a:rPr lang="ja-JP" altLang="en-US" sz="2000" dirty="0" smtClean="0">
                <a:solidFill>
                  <a:srgbClr val="0033CC"/>
                </a:solidFill>
                <a:latin typeface="Calibri" pitchFamily="34" charset="0"/>
              </a:rPr>
              <a:t>課題係留系データ（</a:t>
            </a:r>
            <a:r>
              <a:rPr lang="en-US" altLang="ja-JP" sz="2000" dirty="0" smtClean="0">
                <a:solidFill>
                  <a:srgbClr val="0033CC"/>
                </a:solidFill>
                <a:latin typeface="Calibri" pitchFamily="34" charset="0"/>
              </a:rPr>
              <a:t>1</a:t>
            </a:r>
            <a:r>
              <a:rPr lang="ja-JP" altLang="en-US" sz="2000" dirty="0" smtClean="0">
                <a:solidFill>
                  <a:srgbClr val="0033CC"/>
                </a:solidFill>
                <a:latin typeface="Calibri" pitchFamily="34" charset="0"/>
              </a:rPr>
              <a:t>系：</a:t>
            </a:r>
            <a:r>
              <a:rPr lang="en-US" altLang="ja-JP" sz="2000" dirty="0" smtClean="0">
                <a:solidFill>
                  <a:srgbClr val="0033CC"/>
                </a:solidFill>
                <a:latin typeface="Calibri" pitchFamily="34" charset="0"/>
              </a:rPr>
              <a:t>2012-2013</a:t>
            </a:r>
            <a:r>
              <a:rPr lang="ja-JP" altLang="en-US" sz="2000" dirty="0" smtClean="0">
                <a:solidFill>
                  <a:srgbClr val="0033CC"/>
                </a:solidFill>
                <a:latin typeface="Calibri" pitchFamily="34" charset="0"/>
              </a:rPr>
              <a:t>観測）</a:t>
            </a:r>
            <a:endParaRPr lang="en-US" altLang="ja-JP" sz="2000" dirty="0" smtClean="0">
              <a:solidFill>
                <a:srgbClr val="0033CC"/>
              </a:solidFill>
              <a:latin typeface="Calibri" pitchFamily="34" charset="0"/>
            </a:endParaRPr>
          </a:p>
          <a:p>
            <a:r>
              <a:rPr lang="ja-JP" altLang="en-US" sz="1400" dirty="0" smtClean="0">
                <a:latin typeface="Calibri" pitchFamily="34" charset="0"/>
              </a:rPr>
              <a:t>　　水温・塩分（</a:t>
            </a:r>
            <a:r>
              <a:rPr lang="en-US" altLang="ja-JP" sz="1400" dirty="0" smtClean="0">
                <a:latin typeface="Calibri" pitchFamily="34" charset="0"/>
              </a:rPr>
              <a:t>SBE37</a:t>
            </a:r>
            <a:r>
              <a:rPr lang="ja-JP" altLang="en-US" sz="1400" dirty="0" smtClean="0">
                <a:latin typeface="Calibri" pitchFamily="34" charset="0"/>
              </a:rPr>
              <a:t>）、流速（</a:t>
            </a:r>
            <a:r>
              <a:rPr lang="en-US" altLang="ja-JP" sz="1400" dirty="0" smtClean="0">
                <a:latin typeface="Calibri" pitchFamily="34" charset="0"/>
              </a:rPr>
              <a:t>ADCP</a:t>
            </a:r>
            <a:r>
              <a:rPr lang="ja-JP" altLang="en-US" sz="1400" dirty="0" smtClean="0">
                <a:latin typeface="Calibri" pitchFamily="34" charset="0"/>
              </a:rPr>
              <a:t>）</a:t>
            </a:r>
            <a:endParaRPr lang="en-US" altLang="ja-JP" sz="1400" dirty="0" smtClean="0">
              <a:latin typeface="Calibri" pitchFamily="34" charset="0"/>
            </a:endParaRPr>
          </a:p>
          <a:p>
            <a:endParaRPr lang="en-US" altLang="ja-JP" sz="2000" dirty="0" smtClean="0">
              <a:latin typeface="Calibri" pitchFamily="34" charset="0"/>
            </a:endParaRPr>
          </a:p>
          <a:p>
            <a:r>
              <a:rPr lang="ja-JP" altLang="en-US" sz="2000" dirty="0" smtClean="0">
                <a:latin typeface="Calibri" pitchFamily="34" charset="0"/>
              </a:rPr>
              <a:t>＜氷上観測データ＞</a:t>
            </a:r>
            <a:endParaRPr lang="en-US" altLang="ja-JP" sz="2000" dirty="0" smtClean="0">
              <a:latin typeface="Calibri" pitchFamily="34" charset="0"/>
            </a:endParaRPr>
          </a:p>
          <a:p>
            <a:r>
              <a:rPr lang="ja-JP" altLang="en-US" sz="2000" dirty="0" smtClean="0">
                <a:latin typeface="Calibri" pitchFamily="34" charset="0"/>
              </a:rPr>
              <a:t>　</a:t>
            </a:r>
            <a:r>
              <a:rPr lang="en-US" altLang="ja-JP" sz="2000" dirty="0" err="1" smtClean="0">
                <a:solidFill>
                  <a:srgbClr val="0033CC"/>
                </a:solidFill>
                <a:latin typeface="Calibri" pitchFamily="34" charset="0"/>
              </a:rPr>
              <a:t>Northwind</a:t>
            </a:r>
            <a:r>
              <a:rPr lang="ja-JP" altLang="en-US" sz="2000" dirty="0" smtClean="0">
                <a:solidFill>
                  <a:srgbClr val="0033CC"/>
                </a:solidFill>
                <a:latin typeface="Calibri" pitchFamily="34" charset="0"/>
              </a:rPr>
              <a:t>海嶺東方海域：砕氷船近傍（</a:t>
            </a:r>
            <a:r>
              <a:rPr lang="en-US" altLang="ja-JP" sz="2000" dirty="0" smtClean="0">
                <a:solidFill>
                  <a:srgbClr val="0033CC"/>
                </a:solidFill>
                <a:latin typeface="Calibri" pitchFamily="34" charset="0"/>
              </a:rPr>
              <a:t>2014</a:t>
            </a:r>
            <a:r>
              <a:rPr lang="ja-JP" altLang="en-US" sz="2000" dirty="0" smtClean="0">
                <a:solidFill>
                  <a:srgbClr val="0033CC"/>
                </a:solidFill>
                <a:latin typeface="Calibri" pitchFamily="34" charset="0"/>
              </a:rPr>
              <a:t>年</a:t>
            </a:r>
            <a:r>
              <a:rPr lang="en-US" altLang="ja-JP" sz="2000" dirty="0" smtClean="0">
                <a:solidFill>
                  <a:srgbClr val="0033CC"/>
                </a:solidFill>
                <a:latin typeface="Calibri" pitchFamily="34" charset="0"/>
              </a:rPr>
              <a:t>[5</a:t>
            </a:r>
            <a:r>
              <a:rPr lang="ja-JP" altLang="en-US" sz="2000" dirty="0" smtClean="0">
                <a:solidFill>
                  <a:srgbClr val="0033CC"/>
                </a:solidFill>
                <a:latin typeface="Calibri" pitchFamily="34" charset="0"/>
              </a:rPr>
              <a:t>日間</a:t>
            </a:r>
            <a:r>
              <a:rPr lang="en-US" altLang="ja-JP" sz="2000" dirty="0" smtClean="0">
                <a:solidFill>
                  <a:srgbClr val="0033CC"/>
                </a:solidFill>
                <a:latin typeface="Calibri" pitchFamily="34" charset="0"/>
              </a:rPr>
              <a:t>]</a:t>
            </a:r>
            <a:r>
              <a:rPr lang="ja-JP" altLang="en-US" sz="2000" dirty="0" smtClean="0">
                <a:solidFill>
                  <a:srgbClr val="0033CC"/>
                </a:solidFill>
                <a:latin typeface="Calibri" pitchFamily="34" charset="0"/>
              </a:rPr>
              <a:t>）</a:t>
            </a:r>
            <a:endParaRPr lang="en-US" altLang="ja-JP" sz="2000" dirty="0" smtClean="0">
              <a:solidFill>
                <a:srgbClr val="0033CC"/>
              </a:solidFill>
              <a:latin typeface="Calibri" pitchFamily="34" charset="0"/>
            </a:endParaRPr>
          </a:p>
          <a:p>
            <a:r>
              <a:rPr lang="ja-JP" altLang="en-US" sz="2000" dirty="0" smtClean="0">
                <a:solidFill>
                  <a:srgbClr val="0033CC"/>
                </a:solidFill>
                <a:latin typeface="Calibri" pitchFamily="34" charset="0"/>
              </a:rPr>
              <a:t>　</a:t>
            </a:r>
            <a:r>
              <a:rPr lang="en-US" altLang="ja-JP" sz="2000" dirty="0" err="1" smtClean="0">
                <a:solidFill>
                  <a:srgbClr val="0033CC"/>
                </a:solidFill>
                <a:latin typeface="Calibri" pitchFamily="34" charset="0"/>
              </a:rPr>
              <a:t>Northwind</a:t>
            </a:r>
            <a:r>
              <a:rPr lang="ja-JP" altLang="en-US" sz="2000" dirty="0" smtClean="0">
                <a:solidFill>
                  <a:srgbClr val="0033CC"/>
                </a:solidFill>
                <a:latin typeface="Calibri" pitchFamily="34" charset="0"/>
              </a:rPr>
              <a:t>海嶺東方海域：ﾍﾘｺﾌﾟﾀｰによるﾘﾓｰﾄｻｲﾄ（</a:t>
            </a:r>
            <a:r>
              <a:rPr lang="en-US" altLang="ja-JP" sz="2000" dirty="0" smtClean="0">
                <a:solidFill>
                  <a:srgbClr val="0033CC"/>
                </a:solidFill>
                <a:latin typeface="Calibri" pitchFamily="34" charset="0"/>
              </a:rPr>
              <a:t>2014</a:t>
            </a:r>
            <a:r>
              <a:rPr lang="ja-JP" altLang="en-US" sz="2000" dirty="0" smtClean="0">
                <a:solidFill>
                  <a:srgbClr val="0033CC"/>
                </a:solidFill>
                <a:latin typeface="Calibri" pitchFamily="34" charset="0"/>
              </a:rPr>
              <a:t>年</a:t>
            </a:r>
            <a:r>
              <a:rPr lang="en-US" altLang="ja-JP" sz="2000" dirty="0" smtClean="0">
                <a:solidFill>
                  <a:srgbClr val="0033CC"/>
                </a:solidFill>
                <a:latin typeface="Calibri" pitchFamily="34" charset="0"/>
              </a:rPr>
              <a:t>[4</a:t>
            </a:r>
            <a:r>
              <a:rPr lang="ja-JP" altLang="en-US" sz="2000" dirty="0" smtClean="0">
                <a:solidFill>
                  <a:srgbClr val="0033CC"/>
                </a:solidFill>
                <a:latin typeface="Calibri" pitchFamily="34" charset="0"/>
              </a:rPr>
              <a:t>日間</a:t>
            </a:r>
            <a:r>
              <a:rPr lang="en-US" altLang="ja-JP" sz="2000" dirty="0" smtClean="0">
                <a:solidFill>
                  <a:srgbClr val="0033CC"/>
                </a:solidFill>
                <a:latin typeface="Calibri" pitchFamily="34" charset="0"/>
              </a:rPr>
              <a:t>]</a:t>
            </a:r>
            <a:r>
              <a:rPr lang="ja-JP" altLang="en-US" sz="2000" dirty="0" smtClean="0">
                <a:solidFill>
                  <a:srgbClr val="0033CC"/>
                </a:solidFill>
                <a:latin typeface="Calibri" pitchFamily="34" charset="0"/>
              </a:rPr>
              <a:t>） </a:t>
            </a:r>
            <a:endParaRPr lang="en-US" altLang="ja-JP" sz="2000" dirty="0" smtClean="0">
              <a:solidFill>
                <a:srgbClr val="0033CC"/>
              </a:solidFill>
              <a:latin typeface="Calibri" pitchFamily="34" charset="0"/>
            </a:endParaRPr>
          </a:p>
          <a:p>
            <a:r>
              <a:rPr lang="ja-JP" altLang="en-US" sz="2000" dirty="0" smtClean="0">
                <a:solidFill>
                  <a:srgbClr val="0033CC"/>
                </a:solidFill>
                <a:latin typeface="Calibri" pitchFamily="34" charset="0"/>
              </a:rPr>
              <a:t>　</a:t>
            </a:r>
            <a:r>
              <a:rPr lang="en-US" altLang="ja-JP" sz="2000" dirty="0" smtClean="0">
                <a:solidFill>
                  <a:srgbClr val="0033CC"/>
                </a:solidFill>
                <a:latin typeface="Calibri" pitchFamily="34" charset="0"/>
              </a:rPr>
              <a:t>Chukchi</a:t>
            </a:r>
            <a:r>
              <a:rPr lang="ja-JP" altLang="en-US" sz="2000" dirty="0" smtClean="0">
                <a:solidFill>
                  <a:srgbClr val="0033CC"/>
                </a:solidFill>
                <a:latin typeface="Calibri" pitchFamily="34" charset="0"/>
              </a:rPr>
              <a:t>海台西方東方海域：砕氷船アラオン近傍（</a:t>
            </a:r>
            <a:r>
              <a:rPr lang="en-US" altLang="ja-JP" sz="2000" dirty="0" smtClean="0">
                <a:solidFill>
                  <a:srgbClr val="0033CC"/>
                </a:solidFill>
                <a:latin typeface="Calibri" pitchFamily="34" charset="0"/>
              </a:rPr>
              <a:t>2014</a:t>
            </a:r>
            <a:r>
              <a:rPr lang="ja-JP" altLang="en-US" sz="2000" dirty="0" smtClean="0">
                <a:solidFill>
                  <a:srgbClr val="0033CC"/>
                </a:solidFill>
                <a:latin typeface="Calibri" pitchFamily="34" charset="0"/>
              </a:rPr>
              <a:t>年</a:t>
            </a:r>
            <a:r>
              <a:rPr lang="en-US" altLang="ja-JP" sz="2000" dirty="0" smtClean="0">
                <a:solidFill>
                  <a:srgbClr val="0033CC"/>
                </a:solidFill>
                <a:latin typeface="Calibri" pitchFamily="34" charset="0"/>
              </a:rPr>
              <a:t>[1</a:t>
            </a:r>
            <a:r>
              <a:rPr lang="ja-JP" altLang="en-US" sz="2000" dirty="0" smtClean="0">
                <a:solidFill>
                  <a:srgbClr val="0033CC"/>
                </a:solidFill>
                <a:latin typeface="Calibri" pitchFamily="34" charset="0"/>
              </a:rPr>
              <a:t>日間</a:t>
            </a:r>
            <a:r>
              <a:rPr lang="en-US" altLang="ja-JP" sz="2000" dirty="0" smtClean="0">
                <a:solidFill>
                  <a:srgbClr val="0033CC"/>
                </a:solidFill>
                <a:latin typeface="Calibri" pitchFamily="34" charset="0"/>
              </a:rPr>
              <a:t>]</a:t>
            </a:r>
            <a:r>
              <a:rPr lang="ja-JP" altLang="en-US" sz="2000" dirty="0" smtClean="0">
                <a:solidFill>
                  <a:srgbClr val="0033CC"/>
                </a:solidFill>
                <a:latin typeface="Calibri" pitchFamily="34" charset="0"/>
              </a:rPr>
              <a:t>） </a:t>
            </a:r>
            <a:endParaRPr lang="en-US" altLang="ja-JP" sz="2000" dirty="0" smtClean="0">
              <a:solidFill>
                <a:srgbClr val="0033CC"/>
              </a:solidFill>
              <a:latin typeface="Calibri" pitchFamily="34" charset="0"/>
            </a:endParaRPr>
          </a:p>
          <a:p>
            <a:r>
              <a:rPr lang="ja-JP" altLang="en-US" sz="1400" dirty="0" smtClean="0">
                <a:latin typeface="Calibri" pitchFamily="34" charset="0"/>
              </a:rPr>
              <a:t>　　上記全て：水温・塩分（</a:t>
            </a:r>
            <a:r>
              <a:rPr lang="en-US" altLang="ja-JP" sz="1400" dirty="0" smtClean="0">
                <a:latin typeface="Calibri" pitchFamily="34" charset="0"/>
              </a:rPr>
              <a:t>SBE37</a:t>
            </a:r>
            <a:r>
              <a:rPr lang="ja-JP" altLang="en-US" sz="1400" dirty="0" smtClean="0">
                <a:latin typeface="Calibri" pitchFamily="34" charset="0"/>
              </a:rPr>
              <a:t>）、水温（</a:t>
            </a:r>
            <a:r>
              <a:rPr lang="en-US" altLang="ja-JP" sz="1400" dirty="0" smtClean="0">
                <a:latin typeface="Calibri" pitchFamily="34" charset="0"/>
              </a:rPr>
              <a:t>SBE56</a:t>
            </a:r>
            <a:r>
              <a:rPr lang="ja-JP" altLang="en-US" sz="1400" dirty="0" smtClean="0">
                <a:latin typeface="Calibri" pitchFamily="34" charset="0"/>
              </a:rPr>
              <a:t>）、流速（</a:t>
            </a:r>
            <a:r>
              <a:rPr lang="en-US" altLang="ja-JP" sz="1400" dirty="0" smtClean="0">
                <a:latin typeface="Calibri" pitchFamily="34" charset="0"/>
              </a:rPr>
              <a:t>ADCP</a:t>
            </a:r>
            <a:r>
              <a:rPr lang="ja-JP" altLang="en-US" sz="1400" dirty="0" smtClean="0">
                <a:latin typeface="Calibri" pitchFamily="34" charset="0"/>
              </a:rPr>
              <a:t>）、海氷速度（</a:t>
            </a:r>
            <a:r>
              <a:rPr lang="en-US" altLang="ja-JP" sz="1400" dirty="0" smtClean="0">
                <a:latin typeface="Calibri" pitchFamily="34" charset="0"/>
              </a:rPr>
              <a:t>GPS</a:t>
            </a:r>
            <a:r>
              <a:rPr lang="ja-JP" altLang="en-US" sz="1400" dirty="0" smtClean="0">
                <a:latin typeface="Calibri" pitchFamily="34" charset="0"/>
              </a:rPr>
              <a:t>）、水圧（</a:t>
            </a:r>
            <a:r>
              <a:rPr lang="en-US" altLang="ja-JP" sz="1400" dirty="0" smtClean="0">
                <a:latin typeface="Calibri" pitchFamily="34" charset="0"/>
              </a:rPr>
              <a:t>DEFI</a:t>
            </a:r>
            <a:r>
              <a:rPr lang="ja-JP" altLang="en-US" sz="1400" dirty="0" smtClean="0">
                <a:latin typeface="Calibri" pitchFamily="34" charset="0"/>
              </a:rPr>
              <a:t>）</a:t>
            </a:r>
            <a:endParaRPr lang="en-US" altLang="ja-JP" sz="1400" dirty="0" smtClean="0">
              <a:latin typeface="Calibri" pitchFamily="34" charset="0"/>
            </a:endParaRPr>
          </a:p>
          <a:p>
            <a:endParaRPr lang="ja-JP" altLang="en-US" sz="900" dirty="0">
              <a:latin typeface="Calibri" pitchFamily="34" charset="0"/>
            </a:endParaRPr>
          </a:p>
        </p:txBody>
      </p:sp>
      <p:sp>
        <p:nvSpPr>
          <p:cNvPr id="8" name="スライド番号プレースホルダ 7"/>
          <p:cNvSpPr>
            <a:spLocks noGrp="1"/>
          </p:cNvSpPr>
          <p:nvPr>
            <p:ph type="sldNum" sz="quarter" idx="12"/>
          </p:nvPr>
        </p:nvSpPr>
        <p:spPr/>
        <p:txBody>
          <a:bodyPr/>
          <a:lstStyle/>
          <a:p>
            <a:pPr>
              <a:defRPr/>
            </a:pPr>
            <a:fld id="{7EBD79C9-EF7D-4E99-AA7A-1327EBE52E4D}" type="slidenum">
              <a:rPr lang="ja-JP" altLang="en-US"/>
              <a:pPr>
                <a:defRPr/>
              </a:pPr>
              <a:t>12</a:t>
            </a:fld>
            <a:endParaRPr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620688"/>
            <a:ext cx="9144000" cy="2223686"/>
          </a:xfrm>
          <a:prstGeom prst="rect">
            <a:avLst/>
          </a:prstGeom>
          <a:noFill/>
        </p:spPr>
        <p:txBody>
          <a:bodyPr wrap="square" rtlCol="0">
            <a:spAutoFit/>
          </a:bodyPr>
          <a:lstStyle/>
          <a:p>
            <a:r>
              <a:rPr lang="en-US" altLang="ja-JP" sz="1600" dirty="0" smtClean="0">
                <a:solidFill>
                  <a:schemeClr val="accent1">
                    <a:lumMod val="50000"/>
                  </a:schemeClr>
                </a:solidFill>
              </a:rPr>
              <a:t>2014</a:t>
            </a:r>
            <a:r>
              <a:rPr lang="ja-JP" altLang="en-US" sz="1600" dirty="0" smtClean="0">
                <a:solidFill>
                  <a:schemeClr val="accent1">
                    <a:lumMod val="50000"/>
                  </a:schemeClr>
                </a:solidFill>
              </a:rPr>
              <a:t>年の実績　　査読論文：</a:t>
            </a:r>
            <a:r>
              <a:rPr lang="en-US" altLang="ja-JP" sz="1600" dirty="0" smtClean="0">
                <a:solidFill>
                  <a:schemeClr val="accent1">
                    <a:lumMod val="50000"/>
                  </a:schemeClr>
                </a:solidFill>
              </a:rPr>
              <a:t>2</a:t>
            </a:r>
            <a:r>
              <a:rPr lang="ja-JP" altLang="en-US" sz="1600" dirty="0" smtClean="0">
                <a:solidFill>
                  <a:schemeClr val="accent1">
                    <a:lumMod val="50000"/>
                  </a:schemeClr>
                </a:solidFill>
              </a:rPr>
              <a:t>編　（現在投稿中あり）</a:t>
            </a:r>
            <a:r>
              <a:rPr lang="en-US" altLang="ja-JP" sz="1600" dirty="0" smtClean="0">
                <a:solidFill>
                  <a:schemeClr val="accent1">
                    <a:lumMod val="50000"/>
                  </a:schemeClr>
                </a:solidFill>
              </a:rPr>
              <a:t> </a:t>
            </a:r>
            <a:r>
              <a:rPr lang="ja-JP" altLang="en-US" sz="1600" dirty="0" smtClean="0">
                <a:solidFill>
                  <a:schemeClr val="accent1">
                    <a:lumMod val="50000"/>
                  </a:schemeClr>
                </a:solidFill>
              </a:rPr>
              <a:t>　学会発表：</a:t>
            </a:r>
            <a:r>
              <a:rPr lang="en-US" altLang="ja-JP" sz="1600" smtClean="0">
                <a:solidFill>
                  <a:schemeClr val="accent1">
                    <a:lumMod val="50000"/>
                  </a:schemeClr>
                </a:solidFill>
              </a:rPr>
              <a:t>12</a:t>
            </a:r>
            <a:r>
              <a:rPr lang="ja-JP" altLang="en-US" sz="1600" smtClean="0">
                <a:solidFill>
                  <a:schemeClr val="accent1">
                    <a:lumMod val="50000"/>
                  </a:schemeClr>
                </a:solidFill>
              </a:rPr>
              <a:t>件</a:t>
            </a:r>
            <a:r>
              <a:rPr lang="ja-JP" altLang="en-US" sz="1600" dirty="0" smtClean="0">
                <a:solidFill>
                  <a:schemeClr val="accent1">
                    <a:lumMod val="50000"/>
                  </a:schemeClr>
                </a:solidFill>
              </a:rPr>
              <a:t>　　一般向け講演：</a:t>
            </a:r>
            <a:r>
              <a:rPr lang="en-US" altLang="ja-JP" sz="1600" dirty="0" smtClean="0">
                <a:solidFill>
                  <a:schemeClr val="accent1">
                    <a:lumMod val="50000"/>
                  </a:schemeClr>
                </a:solidFill>
              </a:rPr>
              <a:t>1</a:t>
            </a:r>
            <a:r>
              <a:rPr lang="ja-JP" altLang="en-US" sz="1600" dirty="0" smtClean="0">
                <a:solidFill>
                  <a:schemeClr val="accent1">
                    <a:lumMod val="50000"/>
                  </a:schemeClr>
                </a:solidFill>
              </a:rPr>
              <a:t>件</a:t>
            </a:r>
            <a:endParaRPr lang="en-US" altLang="ja-JP" sz="1600" dirty="0" smtClean="0">
              <a:solidFill>
                <a:schemeClr val="accent1">
                  <a:lumMod val="50000"/>
                </a:schemeClr>
              </a:solidFill>
            </a:endParaRPr>
          </a:p>
          <a:p>
            <a:pPr>
              <a:lnSpc>
                <a:spcPts val="1500"/>
              </a:lnSpc>
            </a:pPr>
            <a:endParaRPr lang="en-US" altLang="ja-JP" dirty="0" smtClean="0">
              <a:solidFill>
                <a:schemeClr val="accent1">
                  <a:lumMod val="50000"/>
                </a:schemeClr>
              </a:solidFill>
            </a:endParaRPr>
          </a:p>
          <a:p>
            <a:r>
              <a:rPr lang="ja-JP" altLang="en-US" sz="1400" dirty="0" smtClean="0">
                <a:latin typeface="Calibri" pitchFamily="34" charset="0"/>
              </a:rPr>
              <a:t>特筆すべき論文または学会発表など；</a:t>
            </a:r>
            <a:endParaRPr lang="en-US" altLang="ja-JP" sz="1400" dirty="0" smtClean="0">
              <a:latin typeface="Calibri" pitchFamily="34" charset="0"/>
            </a:endParaRPr>
          </a:p>
          <a:p>
            <a:r>
              <a:rPr lang="en-US" altLang="ja-JP" sz="1200" dirty="0" err="1" smtClean="0">
                <a:solidFill>
                  <a:schemeClr val="accent1">
                    <a:lumMod val="50000"/>
                  </a:schemeClr>
                </a:solidFill>
              </a:rPr>
              <a:t>Yoshizawa</a:t>
            </a:r>
            <a:r>
              <a:rPr lang="en-US" altLang="ja-JP" sz="1200" dirty="0" smtClean="0">
                <a:solidFill>
                  <a:schemeClr val="accent1">
                    <a:lumMod val="50000"/>
                  </a:schemeClr>
                </a:solidFill>
              </a:rPr>
              <a:t>, E., K. Shimada, H. K. Ha, T. W Kim, S. H. Kang, K. H. Chung, Delayed responses of the oceanic Beaufort Gyre to winds and sea ice motions: Influences on variations of sea ice cover in the Pacific sector of the Arctic Ocean</a:t>
            </a:r>
            <a:r>
              <a:rPr lang="ja-JP" altLang="en-US" sz="1200" dirty="0" smtClean="0">
                <a:solidFill>
                  <a:schemeClr val="accent1">
                    <a:lumMod val="50000"/>
                  </a:schemeClr>
                </a:solidFill>
              </a:rPr>
              <a:t>　（改定中）</a:t>
            </a:r>
            <a:r>
              <a:rPr lang="en-US" altLang="ja-JP" sz="1200" dirty="0" smtClean="0">
                <a:solidFill>
                  <a:schemeClr val="accent1">
                    <a:lumMod val="50000"/>
                  </a:schemeClr>
                </a:solidFill>
              </a:rPr>
              <a:t>.</a:t>
            </a:r>
          </a:p>
          <a:p>
            <a:r>
              <a:rPr lang="ja-JP" altLang="en-US" sz="1200" dirty="0" smtClean="0">
                <a:solidFill>
                  <a:schemeClr val="accent1">
                    <a:lumMod val="50000"/>
                  </a:schemeClr>
                </a:solidFill>
              </a:rPr>
              <a:t>海面応力に対する海洋循環の応答の遅れを定量化、さらに海氷変動への影響を評価。</a:t>
            </a:r>
            <a:r>
              <a:rPr lang="en-US" altLang="ja-JP" sz="1200" dirty="0" smtClean="0">
                <a:solidFill>
                  <a:schemeClr val="accent1">
                    <a:lumMod val="50000"/>
                  </a:schemeClr>
                </a:solidFill>
              </a:rPr>
              <a:t>7-1</a:t>
            </a:r>
            <a:r>
              <a:rPr lang="ja-JP" altLang="en-US" sz="1200" dirty="0" smtClean="0">
                <a:solidFill>
                  <a:schemeClr val="accent1">
                    <a:lumMod val="50000"/>
                  </a:schemeClr>
                </a:solidFill>
              </a:rPr>
              <a:t>課題の海氷予測に反映し、誤差軽減。</a:t>
            </a:r>
            <a:endParaRPr lang="en-US" altLang="ja-JP" sz="1200" dirty="0" smtClean="0">
              <a:solidFill>
                <a:schemeClr val="accent1">
                  <a:lumMod val="50000"/>
                </a:schemeClr>
              </a:solidFill>
            </a:endParaRPr>
          </a:p>
          <a:p>
            <a:r>
              <a:rPr lang="ja-JP" altLang="en-US" sz="1200" dirty="0" smtClean="0">
                <a:solidFill>
                  <a:schemeClr val="accent1">
                    <a:lumMod val="50000"/>
                  </a:schemeClr>
                </a:solidFill>
              </a:rPr>
              <a:t>また、北極海洋研究の中心的テーマに位置づけられている（</a:t>
            </a:r>
            <a:r>
              <a:rPr lang="en-US" altLang="ja-JP" sz="1200" dirty="0" smtClean="0">
                <a:solidFill>
                  <a:schemeClr val="accent1">
                    <a:lumMod val="50000"/>
                  </a:schemeClr>
                </a:solidFill>
              </a:rPr>
              <a:t>FAMOS-WS@WHOI</a:t>
            </a:r>
            <a:r>
              <a:rPr lang="ja-JP" altLang="en-US" sz="1200" dirty="0" smtClean="0">
                <a:solidFill>
                  <a:schemeClr val="accent1">
                    <a:lumMod val="50000"/>
                  </a:schemeClr>
                </a:solidFill>
              </a:rPr>
              <a:t>）。</a:t>
            </a:r>
            <a:endParaRPr lang="en-US" altLang="ja-JP" sz="1200" dirty="0" smtClean="0">
              <a:solidFill>
                <a:schemeClr val="accent1">
                  <a:lumMod val="50000"/>
                </a:schemeClr>
              </a:solidFill>
            </a:endParaRPr>
          </a:p>
          <a:p>
            <a:endParaRPr lang="en-US" altLang="ja-JP" sz="1200" dirty="0" smtClean="0">
              <a:solidFill>
                <a:schemeClr val="accent1">
                  <a:lumMod val="50000"/>
                </a:schemeClr>
              </a:solidFill>
            </a:endParaRPr>
          </a:p>
          <a:p>
            <a:r>
              <a:rPr lang="en-US" altLang="ja-JP" sz="1200" dirty="0" smtClean="0">
                <a:solidFill>
                  <a:schemeClr val="accent1">
                    <a:lumMod val="50000"/>
                  </a:schemeClr>
                </a:solidFill>
              </a:rPr>
              <a:t>Shimada, K., S. H. Kang, W. Williams, R. </a:t>
            </a:r>
            <a:r>
              <a:rPr lang="en-US" altLang="ja-JP" sz="1200" dirty="0" err="1" smtClean="0">
                <a:solidFill>
                  <a:schemeClr val="accent1">
                    <a:lumMod val="50000"/>
                  </a:schemeClr>
                </a:solidFill>
              </a:rPr>
              <a:t>Pickart</a:t>
            </a:r>
            <a:r>
              <a:rPr lang="en-US" altLang="ja-JP" sz="1200" dirty="0" smtClean="0">
                <a:solidFill>
                  <a:schemeClr val="accent1">
                    <a:lumMod val="50000"/>
                  </a:schemeClr>
                </a:solidFill>
              </a:rPr>
              <a:t>, H. </a:t>
            </a:r>
            <a:r>
              <a:rPr lang="en-US" altLang="ja-JP" sz="1200" dirty="0" err="1" smtClean="0">
                <a:solidFill>
                  <a:schemeClr val="accent1">
                    <a:lumMod val="50000"/>
                  </a:schemeClr>
                </a:solidFill>
              </a:rPr>
              <a:t>Melling</a:t>
            </a:r>
            <a:r>
              <a:rPr lang="en-US" altLang="ja-JP" sz="1200" dirty="0" smtClean="0">
                <a:solidFill>
                  <a:schemeClr val="accent1">
                    <a:lumMod val="50000"/>
                  </a:schemeClr>
                </a:solidFill>
              </a:rPr>
              <a:t>, Chukchi Borderland/Arctic Basin joint activities in relation to developing international “Pacific Climate Line” for Canada Basin, IASC/ Pacific Arctic Group meeting, October, 2014, NOAA/PMEL, Seattle, USA.</a:t>
            </a:r>
          </a:p>
          <a:p>
            <a:r>
              <a:rPr lang="ja-JP" altLang="en-US" sz="1200" dirty="0" smtClean="0">
                <a:solidFill>
                  <a:schemeClr val="accent1">
                    <a:lumMod val="50000"/>
                  </a:schemeClr>
                </a:solidFill>
              </a:rPr>
              <a:t>海氷変動を中心とした、北極海盆における気候セクションを提案。</a:t>
            </a:r>
            <a:r>
              <a:rPr lang="en-US" altLang="ja-JP" sz="1200" dirty="0" smtClean="0">
                <a:solidFill>
                  <a:schemeClr val="accent1">
                    <a:lumMod val="50000"/>
                  </a:schemeClr>
                </a:solidFill>
              </a:rPr>
              <a:t>ICARP3</a:t>
            </a:r>
            <a:r>
              <a:rPr lang="ja-JP" altLang="en-US" sz="1200" dirty="0" smtClean="0">
                <a:solidFill>
                  <a:schemeClr val="accent1">
                    <a:lumMod val="50000"/>
                  </a:schemeClr>
                </a:solidFill>
              </a:rPr>
              <a:t>の次期</a:t>
            </a:r>
            <a:r>
              <a:rPr lang="en-US" altLang="ja-JP" sz="1200" dirty="0" smtClean="0">
                <a:solidFill>
                  <a:schemeClr val="accent1">
                    <a:lumMod val="50000"/>
                  </a:schemeClr>
                </a:solidFill>
              </a:rPr>
              <a:t>10</a:t>
            </a:r>
            <a:r>
              <a:rPr lang="ja-JP" altLang="en-US" sz="1200" dirty="0" smtClean="0">
                <a:solidFill>
                  <a:schemeClr val="accent1">
                    <a:lumMod val="50000"/>
                  </a:schemeClr>
                </a:solidFill>
              </a:rPr>
              <a:t>カ年計画に反映予定。基盤整備の資料を参照。</a:t>
            </a:r>
            <a:endParaRPr kumimoji="1" lang="en-US" altLang="ja-JP" sz="600" dirty="0" smtClean="0">
              <a:solidFill>
                <a:schemeClr val="accent1">
                  <a:lumMod val="50000"/>
                </a:schemeClr>
              </a:solidFill>
            </a:endParaRPr>
          </a:p>
        </p:txBody>
      </p:sp>
      <p:sp>
        <p:nvSpPr>
          <p:cNvPr id="7" name="タイトル 1"/>
          <p:cNvSpPr txBox="1">
            <a:spLocks/>
          </p:cNvSpPr>
          <p:nvPr/>
        </p:nvSpPr>
        <p:spPr>
          <a:xfrm>
            <a:off x="0" y="0"/>
            <a:ext cx="9144000" cy="620688"/>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00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smtClean="0">
                <a:ln>
                  <a:noFill/>
                </a:ln>
                <a:solidFill>
                  <a:schemeClr val="bg1"/>
                </a:solidFill>
                <a:effectLst/>
                <a:uLnTx/>
                <a:uFillTx/>
                <a:latin typeface="+mn-lt"/>
                <a:ea typeface="+mn-ea"/>
                <a:cs typeface="+mn-cs"/>
              </a:rPr>
              <a:t>③研究成果発表　 （詳細は別紙リスト資料を参照）</a:t>
            </a:r>
            <a:endParaRPr kumimoji="1" lang="en-US" altLang="ja-JP" sz="2000" b="1" i="0" u="none" strike="noStrike" kern="1200" cap="none" spc="0" normalizeH="0" baseline="0" noProof="0" smtClean="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ja-JP" sz="900" b="0" i="0" u="none" strike="noStrike" kern="1200" cap="none" spc="0" normalizeH="0" baseline="0" noProof="0" smtClean="0">
                <a:ln>
                  <a:noFill/>
                </a:ln>
                <a:solidFill>
                  <a:schemeClr val="bg1"/>
                </a:solidFill>
                <a:effectLst/>
                <a:uLnTx/>
                <a:uFillTx/>
                <a:latin typeface="+mn-lt"/>
                <a:ea typeface="+mn-ea"/>
                <a:cs typeface="+mn-cs"/>
              </a:rPr>
              <a:t>本事業により得られた研究成果等の発表や情報発信が着実にされているか。特に、研究代表者、研究分担者及び当該研究課題で雇用されている特任研究員等の研究成果発表が着実になされているか。</a:t>
            </a:r>
            <a:r>
              <a:rPr kumimoji="1" lang="ja-JP" altLang="en-US" sz="900" b="0" i="0" u="none" strike="noStrike" kern="1200" cap="none" spc="0" normalizeH="0" baseline="0" noProof="0" smtClean="0">
                <a:ln>
                  <a:noFill/>
                </a:ln>
                <a:solidFill>
                  <a:schemeClr val="bg1"/>
                </a:solidFill>
                <a:effectLst/>
                <a:uLnTx/>
                <a:uFillTx/>
                <a:latin typeface="+mn-lt"/>
                <a:ea typeface="+mn-ea"/>
                <a:cs typeface="+mn-cs"/>
              </a:rPr>
              <a:t>別紙のリスト資料を基に、要点を絞って作成すること。 </a:t>
            </a:r>
            <a:br>
              <a:rPr kumimoji="1" lang="ja-JP" altLang="en-US" sz="900" b="0" i="0" u="none" strike="noStrike" kern="1200" cap="none" spc="0" normalizeH="0" baseline="0" noProof="0" smtClean="0">
                <a:ln>
                  <a:noFill/>
                </a:ln>
                <a:solidFill>
                  <a:schemeClr val="bg1"/>
                </a:solidFill>
                <a:effectLst/>
                <a:uLnTx/>
                <a:uFillTx/>
                <a:latin typeface="+mn-lt"/>
                <a:ea typeface="+mn-ea"/>
                <a:cs typeface="+mn-cs"/>
              </a:rPr>
            </a:br>
            <a:endParaRPr kumimoji="1" lang="ja-JP" altLang="ja-JP" sz="9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タイトル 1"/>
          <p:cNvSpPr>
            <a:spLocks noGrp="1"/>
          </p:cNvSpPr>
          <p:nvPr>
            <p:ph type="title"/>
          </p:nvPr>
        </p:nvSpPr>
        <p:spPr>
          <a:xfrm>
            <a:off x="0" y="2924944"/>
            <a:ext cx="9144000" cy="404813"/>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rtlCol="0">
            <a:noAutofit/>
          </a:bodyPr>
          <a:lstStyle/>
          <a:p>
            <a:pPr algn="l" eaLnBrk="1" fontAlgn="auto" hangingPunct="1">
              <a:spcAft>
                <a:spcPts val="0"/>
              </a:spcAft>
              <a:defRPr/>
            </a:pPr>
            <a:r>
              <a:rPr lang="ja-JP" altLang="en-US" sz="2000" b="1" dirty="0" smtClean="0">
                <a:solidFill>
                  <a:schemeClr val="bg1"/>
                </a:solidFill>
              </a:rPr>
              <a:t>④</a:t>
            </a:r>
            <a:r>
              <a:rPr lang="ja-JP" altLang="ja-JP" sz="2000" b="1" dirty="0" smtClean="0">
                <a:solidFill>
                  <a:schemeClr val="bg1"/>
                </a:solidFill>
              </a:rPr>
              <a:t>今後の達成目標</a:t>
            </a:r>
            <a:r>
              <a:rPr lang="ja-JP" altLang="en-US" sz="2000" b="1" dirty="0" smtClean="0">
                <a:solidFill>
                  <a:schemeClr val="bg1"/>
                </a:solidFill>
              </a:rPr>
              <a:t>　</a:t>
            </a:r>
            <a:r>
              <a:rPr lang="ja-JP" altLang="ja-JP" sz="900" dirty="0" smtClean="0">
                <a:solidFill>
                  <a:schemeClr val="bg1"/>
                </a:solidFill>
              </a:rPr>
              <a:t>戦略研究目標に対して課題内の</a:t>
            </a:r>
            <a:r>
              <a:rPr lang="ja-JP" altLang="en-US" sz="900" dirty="0" smtClean="0">
                <a:solidFill>
                  <a:schemeClr val="bg1"/>
                </a:solidFill>
              </a:rPr>
              <a:t>今後の</a:t>
            </a:r>
            <a:r>
              <a:rPr lang="ja-JP" altLang="ja-JP" sz="900" dirty="0" smtClean="0">
                <a:solidFill>
                  <a:schemeClr val="bg1"/>
                </a:solidFill>
              </a:rPr>
              <a:t>｢達成目標｣が明確に設定されているか。</a:t>
            </a:r>
            <a:endParaRPr lang="ja-JP" altLang="ja-JP" sz="900" dirty="0">
              <a:solidFill>
                <a:schemeClr val="bg1"/>
              </a:solidFill>
            </a:endParaRPr>
          </a:p>
        </p:txBody>
      </p:sp>
      <p:sp>
        <p:nvSpPr>
          <p:cNvPr id="9" name="Text Box 3"/>
          <p:cNvSpPr txBox="1">
            <a:spLocks noChangeArrowheads="1"/>
          </p:cNvSpPr>
          <p:nvPr/>
        </p:nvSpPr>
        <p:spPr bwMode="auto">
          <a:xfrm>
            <a:off x="107504" y="3284984"/>
            <a:ext cx="8642350" cy="1631216"/>
          </a:xfrm>
          <a:prstGeom prst="rect">
            <a:avLst/>
          </a:prstGeom>
          <a:noFill/>
          <a:ln w="9525">
            <a:noFill/>
            <a:miter lim="800000"/>
            <a:headEnd/>
            <a:tailEnd/>
          </a:ln>
        </p:spPr>
        <p:txBody>
          <a:bodyPr>
            <a:spAutoFit/>
          </a:bodyPr>
          <a:lstStyle/>
          <a:p>
            <a:r>
              <a:rPr lang="ja-JP" altLang="en-US" sz="1400" dirty="0"/>
              <a:t>達成目標「北極海における海洋変動と急激な海氷減少メカニズムの解明」に向けて</a:t>
            </a:r>
          </a:p>
          <a:p>
            <a:pPr marL="698500" lvl="1" indent="-342900">
              <a:buAutoNum type="circleNumDbPlain"/>
            </a:pPr>
            <a:r>
              <a:rPr lang="ja-JP" altLang="en-US" sz="1200" dirty="0" smtClean="0"/>
              <a:t>海氷減少・変動をもたらすフィードバック</a:t>
            </a:r>
            <a:r>
              <a:rPr lang="ja-JP" altLang="en-US" sz="1200" dirty="0"/>
              <a:t>・メカニズムの理解</a:t>
            </a:r>
            <a:r>
              <a:rPr lang="ja-JP" altLang="en-US" sz="1200" dirty="0" smtClean="0"/>
              <a:t>。</a:t>
            </a:r>
            <a:r>
              <a:rPr lang="ja-JP" altLang="en-US" sz="1200" dirty="0" smtClean="0">
                <a:sym typeface="Wingdings" pitchFamily="2" charset="2"/>
              </a:rPr>
              <a:t>　</a:t>
            </a:r>
            <a:r>
              <a:rPr lang="en-US" altLang="ja-JP" sz="1200" dirty="0" smtClean="0">
                <a:sym typeface="Wingdings" pitchFamily="2" charset="2"/>
              </a:rPr>
              <a:t></a:t>
            </a:r>
            <a:r>
              <a:rPr lang="ja-JP" altLang="en-US" sz="1200" dirty="0" smtClean="0">
                <a:sym typeface="Wingdings" pitchFamily="2" charset="2"/>
              </a:rPr>
              <a:t>論文化（</a:t>
            </a:r>
            <a:r>
              <a:rPr lang="en-US" altLang="ja-JP" sz="1200" dirty="0" smtClean="0">
                <a:sym typeface="Wingdings" pitchFamily="2" charset="2"/>
              </a:rPr>
              <a:t>FY2014</a:t>
            </a:r>
            <a:r>
              <a:rPr lang="ja-JP" altLang="en-US" sz="1200" dirty="0" smtClean="0">
                <a:sym typeface="Wingdings" pitchFamily="2" charset="2"/>
              </a:rPr>
              <a:t>中）</a:t>
            </a:r>
            <a:endParaRPr lang="en-US" altLang="ja-JP" sz="1200" dirty="0" smtClean="0"/>
          </a:p>
          <a:p>
            <a:pPr marL="698500" lvl="1" indent="-342900">
              <a:buAutoNum type="circleNumDbPlain"/>
            </a:pPr>
            <a:r>
              <a:rPr lang="ja-JP" altLang="en-US" sz="1200" dirty="0" smtClean="0"/>
              <a:t>海氷減少・変動を</a:t>
            </a:r>
            <a:r>
              <a:rPr lang="ja-JP" altLang="en-US" sz="1200" dirty="0"/>
              <a:t>もたらす重要な素過程を</a:t>
            </a:r>
            <a:r>
              <a:rPr lang="ja-JP" altLang="en-US" sz="1200" dirty="0" smtClean="0"/>
              <a:t>定量化。　</a:t>
            </a:r>
            <a:r>
              <a:rPr lang="en-US" altLang="ja-JP" sz="1200" dirty="0" smtClean="0">
                <a:sym typeface="Wingdings" pitchFamily="2" charset="2"/>
              </a:rPr>
              <a:t></a:t>
            </a:r>
            <a:r>
              <a:rPr lang="ja-JP" altLang="en-US" sz="1200" dirty="0" smtClean="0">
                <a:sym typeface="Wingdings" pitchFamily="2" charset="2"/>
              </a:rPr>
              <a:t>論文化（</a:t>
            </a:r>
            <a:r>
              <a:rPr lang="en-US" altLang="ja-JP" sz="1200" dirty="0" smtClean="0">
                <a:sym typeface="Wingdings" pitchFamily="2" charset="2"/>
              </a:rPr>
              <a:t>FY2015</a:t>
            </a:r>
            <a:r>
              <a:rPr lang="ja-JP" altLang="en-US" sz="1200" dirty="0" smtClean="0">
                <a:sym typeface="Wingdings" pitchFamily="2" charset="2"/>
              </a:rPr>
              <a:t>中）</a:t>
            </a:r>
            <a:r>
              <a:rPr lang="en-US" altLang="ja-JP" sz="1200" dirty="0" smtClean="0">
                <a:sym typeface="Wingdings" pitchFamily="2" charset="2"/>
              </a:rPr>
              <a:t>[</a:t>
            </a:r>
            <a:r>
              <a:rPr lang="ja-JP" altLang="en-US" sz="1200" dirty="0" smtClean="0">
                <a:sym typeface="Wingdings" pitchFamily="2" charset="2"/>
              </a:rPr>
              <a:t>沿岸域の局所海氷変動</a:t>
            </a:r>
            <a:r>
              <a:rPr lang="en-US" altLang="ja-JP" sz="1200" dirty="0" smtClean="0">
                <a:sym typeface="Wingdings" pitchFamily="2" charset="2"/>
              </a:rPr>
              <a:t>]</a:t>
            </a:r>
            <a:r>
              <a:rPr lang="ja-JP" altLang="en-US" sz="1200" dirty="0" err="1" smtClean="0">
                <a:sym typeface="Wingdings" pitchFamily="2" charset="2"/>
              </a:rPr>
              <a:t>、</a:t>
            </a:r>
            <a:r>
              <a:rPr lang="ja-JP" altLang="en-US" sz="1200" dirty="0" smtClean="0">
                <a:sym typeface="Wingdings" pitchFamily="2" charset="2"/>
              </a:rPr>
              <a:t>海洋混合層は論文化までは困難な模様。</a:t>
            </a:r>
            <a:endParaRPr lang="en-US" altLang="ja-JP" sz="1200" dirty="0" smtClean="0">
              <a:sym typeface="Wingdings" pitchFamily="2" charset="2"/>
            </a:endParaRPr>
          </a:p>
          <a:p>
            <a:pPr marL="698500" lvl="1" indent="-342900">
              <a:buAutoNum type="circleNumDbPlain"/>
            </a:pPr>
            <a:r>
              <a:rPr lang="ja-JP" altLang="en-US" sz="1200" dirty="0" smtClean="0"/>
              <a:t>海洋</a:t>
            </a:r>
            <a:r>
              <a:rPr lang="ja-JP" altLang="en-US" sz="1200" dirty="0"/>
              <a:t>激減海域の通年、広域</a:t>
            </a:r>
            <a:r>
              <a:rPr lang="ja-JP" altLang="en-US" sz="1200" dirty="0" smtClean="0"/>
              <a:t>モニタリング　</a:t>
            </a:r>
            <a:r>
              <a:rPr lang="en-US" altLang="ja-JP" sz="1200" dirty="0" smtClean="0">
                <a:sym typeface="Wingdings" pitchFamily="2" charset="2"/>
              </a:rPr>
              <a:t></a:t>
            </a:r>
            <a:r>
              <a:rPr lang="ja-JP" altLang="en-US" sz="1200" dirty="0" smtClean="0">
                <a:sym typeface="Wingdings" pitchFamily="2" charset="2"/>
              </a:rPr>
              <a:t>次に繋げる（</a:t>
            </a:r>
            <a:r>
              <a:rPr lang="en-US" altLang="ja-JP" sz="1200" dirty="0" smtClean="0">
                <a:sym typeface="Wingdings" pitchFamily="2" charset="2"/>
              </a:rPr>
              <a:t>ICARP3</a:t>
            </a:r>
            <a:r>
              <a:rPr lang="ja-JP" altLang="en-US" sz="1200" dirty="0" smtClean="0">
                <a:sym typeface="Wingdings" pitchFamily="2" charset="2"/>
              </a:rPr>
              <a:t>）</a:t>
            </a:r>
            <a:endParaRPr lang="en-US" altLang="ja-JP" sz="1200" dirty="0" smtClean="0"/>
          </a:p>
          <a:p>
            <a:pPr marL="698500" lvl="1" indent="-342900">
              <a:buAutoNum type="circleNumDbPlain" startAt="3"/>
            </a:pPr>
            <a:r>
              <a:rPr lang="ja-JP" altLang="en-US" sz="1200" dirty="0" smtClean="0"/>
              <a:t>人工</a:t>
            </a:r>
            <a:r>
              <a:rPr lang="ja-JP" altLang="en-US" sz="1200" dirty="0"/>
              <a:t>衛星データの高度化のための現場データ</a:t>
            </a:r>
            <a:r>
              <a:rPr lang="ja-JP" altLang="en-US" sz="1200" dirty="0" smtClean="0"/>
              <a:t>取得（</a:t>
            </a:r>
            <a:r>
              <a:rPr lang="en-US" altLang="ja-JP" sz="1200" dirty="0" smtClean="0"/>
              <a:t>AMSR-2</a:t>
            </a:r>
            <a:r>
              <a:rPr lang="ja-JP" altLang="en-US" sz="1200" dirty="0" smtClean="0"/>
              <a:t>対応は、ほぼ完了）</a:t>
            </a:r>
            <a:endParaRPr lang="en-US" altLang="ja-JP" sz="1200" dirty="0" smtClean="0"/>
          </a:p>
          <a:p>
            <a:pPr marL="698500" lvl="1" indent="-342900" algn="r"/>
            <a:r>
              <a:rPr lang="ja-JP" altLang="en-US" sz="1200" dirty="0" smtClean="0"/>
              <a:t>　　</a:t>
            </a:r>
            <a:r>
              <a:rPr lang="en-US" altLang="ja-JP" sz="1200" dirty="0" smtClean="0">
                <a:sym typeface="Wingdings" pitchFamily="2" charset="2"/>
              </a:rPr>
              <a:t></a:t>
            </a:r>
            <a:r>
              <a:rPr lang="ja-JP" altLang="en-US" sz="1200" dirty="0" smtClean="0">
                <a:sym typeface="Wingdings" pitchFamily="2" charset="2"/>
              </a:rPr>
              <a:t>リアルタイム海氷速度データセットのプロダクト化を予定（</a:t>
            </a:r>
            <a:r>
              <a:rPr lang="en-US" altLang="ja-JP" sz="1200" dirty="0" smtClean="0">
                <a:sym typeface="Wingdings" pitchFamily="2" charset="2"/>
              </a:rPr>
              <a:t>AMSR-E, AMSR-2@JAXA</a:t>
            </a:r>
            <a:r>
              <a:rPr lang="ja-JP" altLang="en-US" sz="1200" dirty="0" smtClean="0">
                <a:sym typeface="Wingdings" pitchFamily="2" charset="2"/>
              </a:rPr>
              <a:t>）</a:t>
            </a:r>
            <a:endParaRPr lang="ja-JP" altLang="en-US" sz="1200" dirty="0"/>
          </a:p>
          <a:p>
            <a:pPr marL="698500" lvl="1" indent="-342900"/>
            <a:endParaRPr lang="ja-JP" altLang="en-US" sz="1200" dirty="0"/>
          </a:p>
        </p:txBody>
      </p:sp>
      <p:sp>
        <p:nvSpPr>
          <p:cNvPr id="10" name="タイトル 1"/>
          <p:cNvSpPr txBox="1">
            <a:spLocks/>
          </p:cNvSpPr>
          <p:nvPr/>
        </p:nvSpPr>
        <p:spPr>
          <a:xfrm>
            <a:off x="0" y="4797152"/>
            <a:ext cx="9144000" cy="404813"/>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smtClean="0">
                <a:ln>
                  <a:noFill/>
                </a:ln>
                <a:solidFill>
                  <a:schemeClr val="bg1"/>
                </a:solidFill>
                <a:effectLst/>
                <a:uLnTx/>
                <a:uFillTx/>
                <a:latin typeface="+mn-lt"/>
                <a:ea typeface="+mn-ea"/>
                <a:cs typeface="+mn-cs"/>
              </a:rPr>
              <a:t>⑤</a:t>
            </a:r>
            <a:r>
              <a:rPr kumimoji="1" lang="ja-JP" altLang="ja-JP" sz="2000" b="1" i="0" u="none" strike="noStrike" kern="1200" cap="none" spc="0" normalizeH="0" baseline="0" noProof="0" smtClean="0">
                <a:ln>
                  <a:noFill/>
                </a:ln>
                <a:solidFill>
                  <a:schemeClr val="bg1"/>
                </a:solidFill>
                <a:effectLst/>
                <a:uLnTx/>
                <a:uFillTx/>
                <a:latin typeface="+mn-lt"/>
                <a:ea typeface="+mn-ea"/>
                <a:cs typeface="+mn-cs"/>
              </a:rPr>
              <a:t>今後の研究計画</a:t>
            </a:r>
            <a:r>
              <a:rPr kumimoji="1" lang="ja-JP" altLang="en-US" sz="2000" b="1" i="0" u="none" strike="noStrike" kern="1200" cap="none" spc="0" normalizeH="0" baseline="0" noProof="0" smtClean="0">
                <a:ln>
                  <a:noFill/>
                </a:ln>
                <a:solidFill>
                  <a:schemeClr val="bg1"/>
                </a:solidFill>
                <a:effectLst/>
                <a:uLnTx/>
                <a:uFillTx/>
                <a:latin typeface="+mn-lt"/>
                <a:ea typeface="+mn-ea"/>
                <a:cs typeface="+mn-cs"/>
              </a:rPr>
              <a:t>　</a:t>
            </a:r>
            <a:r>
              <a:rPr kumimoji="1" lang="ja-JP" altLang="en-US" sz="900" b="0" i="0" u="none" strike="noStrike" kern="1200" cap="none" spc="0" normalizeH="0" baseline="0" noProof="0" smtClean="0">
                <a:ln>
                  <a:noFill/>
                </a:ln>
                <a:solidFill>
                  <a:schemeClr val="bg1"/>
                </a:solidFill>
                <a:effectLst/>
                <a:uLnTx/>
                <a:uFillTx/>
                <a:latin typeface="+mn-lt"/>
                <a:ea typeface="+mn-ea"/>
                <a:cs typeface="+mn-cs"/>
              </a:rPr>
              <a:t>前述</a:t>
            </a:r>
            <a:r>
              <a:rPr kumimoji="1" lang="ja-JP" altLang="ja-JP" sz="900" b="0" i="0" u="none" strike="noStrike" kern="1200" cap="none" spc="0" normalizeH="0" baseline="0" noProof="0" smtClean="0">
                <a:ln>
                  <a:noFill/>
                </a:ln>
                <a:solidFill>
                  <a:schemeClr val="bg1"/>
                </a:solidFill>
                <a:effectLst/>
                <a:uLnTx/>
                <a:uFillTx/>
                <a:latin typeface="+mn-lt"/>
                <a:ea typeface="+mn-ea"/>
                <a:cs typeface="+mn-cs"/>
              </a:rPr>
              <a:t>の｢達成目標｣に対する</a:t>
            </a:r>
            <a:r>
              <a:rPr kumimoji="1" lang="ja-JP" altLang="en-US" sz="900" b="0" i="0" u="none" strike="noStrike" kern="1200" cap="none" spc="0" normalizeH="0" baseline="0" noProof="0" smtClean="0">
                <a:ln>
                  <a:noFill/>
                </a:ln>
                <a:solidFill>
                  <a:schemeClr val="bg1"/>
                </a:solidFill>
                <a:effectLst/>
                <a:uLnTx/>
                <a:uFillTx/>
                <a:latin typeface="+mn-lt"/>
                <a:ea typeface="+mn-ea"/>
                <a:cs typeface="+mn-cs"/>
              </a:rPr>
              <a:t>今後の</a:t>
            </a:r>
            <a:r>
              <a:rPr kumimoji="1" lang="ja-JP" altLang="ja-JP" sz="900" b="0" i="0" u="none" strike="noStrike" kern="1200" cap="none" spc="0" normalizeH="0" baseline="0" noProof="0" smtClean="0">
                <a:ln>
                  <a:noFill/>
                </a:ln>
                <a:solidFill>
                  <a:schemeClr val="bg1"/>
                </a:solidFill>
                <a:effectLst/>
                <a:uLnTx/>
                <a:uFillTx/>
                <a:latin typeface="+mn-lt"/>
                <a:ea typeface="+mn-ea"/>
                <a:cs typeface="+mn-cs"/>
              </a:rPr>
              <a:t>｢研究計画｣が明確に立てられているか</a:t>
            </a:r>
            <a:r>
              <a:rPr kumimoji="1" lang="ja-JP" altLang="en-US" sz="900" b="0" i="0" u="none" strike="noStrike" kern="1200" cap="none" spc="0" normalizeH="0" baseline="0" noProof="0" smtClean="0">
                <a:ln>
                  <a:noFill/>
                </a:ln>
                <a:solidFill>
                  <a:schemeClr val="bg1"/>
                </a:solidFill>
                <a:effectLst/>
                <a:uLnTx/>
                <a:uFillTx/>
                <a:latin typeface="+mn-lt"/>
                <a:ea typeface="+mn-ea"/>
                <a:cs typeface="+mn-cs"/>
              </a:rPr>
              <a:t>。</a:t>
            </a:r>
            <a:endParaRPr kumimoji="1" lang="ja-JP" altLang="ja-JP" sz="9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Text Box 3"/>
          <p:cNvSpPr txBox="1">
            <a:spLocks noChangeArrowheads="1"/>
          </p:cNvSpPr>
          <p:nvPr/>
        </p:nvSpPr>
        <p:spPr bwMode="auto">
          <a:xfrm>
            <a:off x="179512" y="5229200"/>
            <a:ext cx="8642350" cy="1661993"/>
          </a:xfrm>
          <a:prstGeom prst="rect">
            <a:avLst/>
          </a:prstGeom>
          <a:noFill/>
          <a:ln w="9525">
            <a:noFill/>
            <a:miter lim="800000"/>
            <a:headEnd/>
            <a:tailEnd/>
          </a:ln>
        </p:spPr>
        <p:txBody>
          <a:bodyPr>
            <a:spAutoFit/>
          </a:bodyPr>
          <a:lstStyle/>
          <a:p>
            <a:r>
              <a:rPr lang="en-US" altLang="ja-JP" sz="1400" dirty="0"/>
              <a:t>【</a:t>
            </a:r>
            <a:r>
              <a:rPr lang="ja-JP" altLang="en-US" sz="1400" dirty="0"/>
              <a:t>観測</a:t>
            </a:r>
            <a:r>
              <a:rPr lang="en-US" altLang="ja-JP" sz="1400" dirty="0"/>
              <a:t>】</a:t>
            </a:r>
          </a:p>
          <a:p>
            <a:pPr>
              <a:buFont typeface="Arial" pitchFamily="34" charset="0"/>
              <a:buChar char="•"/>
            </a:pPr>
            <a:r>
              <a:rPr lang="ja-JP" altLang="en-US" sz="1200" dirty="0" smtClean="0"/>
              <a:t>現在設置観測中の係留系を回収する。</a:t>
            </a:r>
            <a:endParaRPr lang="en-US" altLang="ja-JP" sz="1200" dirty="0" smtClean="0"/>
          </a:p>
          <a:p>
            <a:pPr>
              <a:buFont typeface="Arial" pitchFamily="34" charset="0"/>
              <a:buChar char="•"/>
            </a:pPr>
            <a:r>
              <a:rPr lang="ja-JP" altLang="en-US" sz="1200" dirty="0" smtClean="0"/>
              <a:t>太平洋側北極海における広域海洋観測を実施する。</a:t>
            </a:r>
            <a:endParaRPr lang="en-US" altLang="ja-JP" sz="1200" dirty="0" smtClean="0"/>
          </a:p>
          <a:p>
            <a:pPr>
              <a:lnSpc>
                <a:spcPts val="1300"/>
              </a:lnSpc>
              <a:buFont typeface="Arial" pitchFamily="34" charset="0"/>
              <a:buChar char="•"/>
            </a:pPr>
            <a:endParaRPr lang="en-US" altLang="ja-JP" sz="1400" dirty="0" smtClean="0"/>
          </a:p>
          <a:p>
            <a:r>
              <a:rPr lang="en-US" altLang="ja-JP" sz="1400" dirty="0" smtClean="0"/>
              <a:t>【</a:t>
            </a:r>
            <a:r>
              <a:rPr lang="ja-JP" altLang="en-US" sz="1400" dirty="0" smtClean="0"/>
              <a:t>研究</a:t>
            </a:r>
            <a:r>
              <a:rPr lang="en-US" altLang="ja-JP" sz="1400" dirty="0" smtClean="0"/>
              <a:t>】</a:t>
            </a:r>
          </a:p>
          <a:p>
            <a:pPr>
              <a:buFont typeface="Arial" pitchFamily="34" charset="0"/>
              <a:buChar char="•"/>
            </a:pPr>
            <a:r>
              <a:rPr lang="en-US" altLang="ja-JP" sz="1200" dirty="0" smtClean="0"/>
              <a:t>Hydrographic data</a:t>
            </a:r>
            <a:r>
              <a:rPr lang="ja-JP" altLang="en-US" sz="1200" dirty="0" smtClean="0"/>
              <a:t>および係留系データの解析より、海氷分布変動のメカニズムに関わる基礎研究を進め、北極海航路予測に貢献する知見を提供する。</a:t>
            </a:r>
            <a:endParaRPr lang="en-US" altLang="ja-JP" sz="1200" dirty="0" smtClean="0"/>
          </a:p>
          <a:p>
            <a:pPr>
              <a:buFont typeface="Arial" pitchFamily="34" charset="0"/>
              <a:buChar char="•"/>
            </a:pPr>
            <a:r>
              <a:rPr lang="en-US" altLang="ja-JP" sz="1200" dirty="0" smtClean="0"/>
              <a:t>GRENE</a:t>
            </a:r>
            <a:r>
              <a:rPr lang="ja-JP" altLang="en-US" sz="1200" dirty="0" smtClean="0"/>
              <a:t>計画に掲げた研究を論文化する。</a:t>
            </a:r>
            <a:endParaRPr lang="ja-JP" altLang="ja-JP"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120"/>
            <a:ext cx="9621838" cy="6858000"/>
          </a:xfrm>
          <a:prstGeom prst="rect">
            <a:avLst/>
          </a:prstGeom>
          <a:noFill/>
          <a:ln>
            <a:noFill/>
          </a:ln>
          <a:effectLst/>
          <a:extLst>
            <a:ext uri="{909E8E84-426E-40DD-AFC4-6F175D3DCCD1}">
              <a14:hiddenFill xmlns:a14="http://schemas.microsoft.com/office/drawing/2010/main" xmlns="">
                <a:solidFill>
                  <a:srgbClr val="FFFF00">
                    <a:alpha val="50000"/>
                  </a:srgbClr>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タイトル 1"/>
          <p:cNvSpPr>
            <a:spLocks noGrp="1"/>
          </p:cNvSpPr>
          <p:nvPr>
            <p:ph type="title"/>
          </p:nvPr>
        </p:nvSpPr>
        <p:spPr>
          <a:xfrm>
            <a:off x="0" y="188640"/>
            <a:ext cx="9324528" cy="587152"/>
          </a:xfrm>
        </p:spPr>
        <p:txBody>
          <a:bodyPr>
            <a:normAutofit fontScale="90000"/>
          </a:bodyPr>
          <a:lstStyle/>
          <a:p>
            <a:r>
              <a:rPr kumimoji="1" lang="ja-JP" altLang="en-US" sz="3600" dirty="0" smtClean="0">
                <a:solidFill>
                  <a:srgbClr val="66FFFF"/>
                </a:solidFill>
                <a:effectLst>
                  <a:outerShdw blurRad="38100" dist="38100" dir="2700000" algn="tl">
                    <a:srgbClr val="000000">
                      <a:alpha val="43137"/>
                    </a:srgbClr>
                  </a:outerShdw>
                </a:effectLst>
              </a:rPr>
              <a:t>海氷分布の変動を知る鍵、予測の鍵（基礎的知見）</a:t>
            </a:r>
            <a:endParaRPr kumimoji="1" lang="ja-JP" altLang="en-US" sz="3600" dirty="0">
              <a:solidFill>
                <a:srgbClr val="66FFFF"/>
              </a:solidFill>
              <a:effectLst>
                <a:outerShdw blurRad="38100" dist="38100" dir="2700000" algn="tl">
                  <a:srgbClr val="000000">
                    <a:alpha val="43137"/>
                  </a:srgbClr>
                </a:outerShdw>
              </a:effectLst>
            </a:endParaRPr>
          </a:p>
        </p:txBody>
      </p:sp>
      <p:sp>
        <p:nvSpPr>
          <p:cNvPr id="4" name="テキスト ボックス 3"/>
          <p:cNvSpPr txBox="1"/>
          <p:nvPr/>
        </p:nvSpPr>
        <p:spPr>
          <a:xfrm>
            <a:off x="251520" y="810424"/>
            <a:ext cx="2303836" cy="523220"/>
          </a:xfrm>
          <a:prstGeom prst="rect">
            <a:avLst/>
          </a:prstGeom>
          <a:solidFill>
            <a:schemeClr val="bg1">
              <a:alpha val="50000"/>
            </a:schemeClr>
          </a:solidFill>
          <a:ln w="41275">
            <a:solidFill>
              <a:schemeClr val="tx1"/>
            </a:solidFill>
          </a:ln>
        </p:spPr>
        <p:txBody>
          <a:bodyPr wrap="none" rtlCol="0">
            <a:spAutoFit/>
          </a:bodyPr>
          <a:lstStyle/>
          <a:p>
            <a:pPr algn="ctr"/>
            <a:r>
              <a:rPr kumimoji="1" lang="ja-JP" altLang="en-US" sz="2800" b="1" dirty="0" smtClean="0">
                <a:effectLst>
                  <a:outerShdw blurRad="38100" dist="38100" dir="2700000" algn="tl">
                    <a:srgbClr val="000000">
                      <a:alpha val="43137"/>
                    </a:srgbClr>
                  </a:outerShdw>
                </a:effectLst>
              </a:rPr>
              <a:t>全体的な変動</a:t>
            </a:r>
            <a:endParaRPr kumimoji="1" lang="ja-JP" altLang="en-US" sz="2800" b="1" dirty="0">
              <a:effectLst>
                <a:outerShdw blurRad="38100" dist="38100" dir="2700000" algn="tl">
                  <a:srgbClr val="000000">
                    <a:alpha val="43137"/>
                  </a:srgbClr>
                </a:outerShdw>
              </a:effectLst>
            </a:endParaRPr>
          </a:p>
        </p:txBody>
      </p:sp>
      <p:sp>
        <p:nvSpPr>
          <p:cNvPr id="5" name="テキスト ボックス 4"/>
          <p:cNvSpPr txBox="1"/>
          <p:nvPr/>
        </p:nvSpPr>
        <p:spPr>
          <a:xfrm>
            <a:off x="3674891" y="813066"/>
            <a:ext cx="2303836" cy="523220"/>
          </a:xfrm>
          <a:prstGeom prst="rect">
            <a:avLst/>
          </a:prstGeom>
          <a:solidFill>
            <a:schemeClr val="bg1">
              <a:alpha val="50000"/>
            </a:schemeClr>
          </a:solidFill>
          <a:ln w="41275">
            <a:solidFill>
              <a:schemeClr val="tx1"/>
            </a:solidFill>
          </a:ln>
        </p:spPr>
        <p:txBody>
          <a:bodyPr wrap="none" rtlCol="0">
            <a:spAutoFit/>
          </a:bodyPr>
          <a:lstStyle/>
          <a:p>
            <a:pPr algn="ctr"/>
            <a:r>
              <a:rPr lang="ja-JP" altLang="en-US" sz="2800" b="1" dirty="0" smtClean="0">
                <a:effectLst>
                  <a:outerShdw blurRad="38100" dist="38100" dir="2700000" algn="tl">
                    <a:srgbClr val="000000">
                      <a:alpha val="43137"/>
                    </a:srgbClr>
                  </a:outerShdw>
                </a:effectLst>
              </a:rPr>
              <a:t>局所的な変動</a:t>
            </a:r>
            <a:endParaRPr kumimoji="1" lang="ja-JP" altLang="en-US" sz="2800" b="1" dirty="0">
              <a:effectLst>
                <a:outerShdw blurRad="38100" dist="38100" dir="2700000" algn="tl">
                  <a:srgbClr val="000000">
                    <a:alpha val="43137"/>
                  </a:srgbClr>
                </a:outerShdw>
              </a:effectLst>
            </a:endParaRPr>
          </a:p>
        </p:txBody>
      </p:sp>
      <p:sp>
        <p:nvSpPr>
          <p:cNvPr id="6" name="テキスト ボックス 5"/>
          <p:cNvSpPr txBox="1"/>
          <p:nvPr/>
        </p:nvSpPr>
        <p:spPr>
          <a:xfrm>
            <a:off x="6471661" y="813066"/>
            <a:ext cx="2303836" cy="523220"/>
          </a:xfrm>
          <a:prstGeom prst="rect">
            <a:avLst/>
          </a:prstGeom>
          <a:solidFill>
            <a:schemeClr val="bg1">
              <a:alpha val="50000"/>
            </a:schemeClr>
          </a:solidFill>
          <a:ln w="41275">
            <a:solidFill>
              <a:schemeClr val="tx1"/>
            </a:solidFill>
          </a:ln>
        </p:spPr>
        <p:txBody>
          <a:bodyPr wrap="none" rtlCol="0">
            <a:spAutoFit/>
          </a:bodyPr>
          <a:lstStyle/>
          <a:p>
            <a:pPr algn="ctr"/>
            <a:r>
              <a:rPr lang="ja-JP" altLang="en-US" sz="2800" b="1" dirty="0" smtClean="0">
                <a:effectLst>
                  <a:outerShdw blurRad="38100" dist="38100" dir="2700000" algn="tl">
                    <a:srgbClr val="000000">
                      <a:alpha val="43137"/>
                    </a:srgbClr>
                  </a:outerShdw>
                </a:effectLst>
              </a:rPr>
              <a:t>突発的な変動</a:t>
            </a:r>
            <a:endParaRPr kumimoji="1" lang="ja-JP" altLang="en-US" sz="2800" b="1" dirty="0">
              <a:effectLst>
                <a:outerShdw blurRad="38100" dist="38100" dir="2700000" algn="tl">
                  <a:srgbClr val="000000">
                    <a:alpha val="43137"/>
                  </a:srgbClr>
                </a:outerShdw>
              </a:effectLst>
            </a:endParaRPr>
          </a:p>
        </p:txBody>
      </p:sp>
      <p:sp>
        <p:nvSpPr>
          <p:cNvPr id="10" name="テキスト ボックス 9"/>
          <p:cNvSpPr txBox="1"/>
          <p:nvPr/>
        </p:nvSpPr>
        <p:spPr>
          <a:xfrm>
            <a:off x="502263" y="3573016"/>
            <a:ext cx="1992853" cy="707886"/>
          </a:xfrm>
          <a:prstGeom prst="rect">
            <a:avLst/>
          </a:prstGeom>
          <a:noFill/>
        </p:spPr>
        <p:txBody>
          <a:bodyPr wrap="none" rtlCol="0">
            <a:spAutoFit/>
          </a:bodyPr>
          <a:lstStyle/>
          <a:p>
            <a:pPr algn="ctr"/>
            <a:r>
              <a:rPr lang="ja-JP" altLang="en-US" sz="2000" b="1" dirty="0" smtClean="0">
                <a:solidFill>
                  <a:schemeClr val="bg1"/>
                </a:solidFill>
                <a:effectLst>
                  <a:outerShdw blurRad="38100" dist="38100" dir="2700000" algn="tl">
                    <a:srgbClr val="000000">
                      <a:alpha val="43137"/>
                    </a:srgbClr>
                  </a:outerShdw>
                </a:effectLst>
              </a:rPr>
              <a:t>海洋循環の強化</a:t>
            </a:r>
            <a:endParaRPr lang="en-US" altLang="ja-JP" sz="2000" b="1" dirty="0" smtClean="0">
              <a:solidFill>
                <a:schemeClr val="bg1"/>
              </a:solidFill>
              <a:effectLst>
                <a:outerShdw blurRad="38100" dist="38100" dir="2700000" algn="tl">
                  <a:srgbClr val="000000">
                    <a:alpha val="43137"/>
                  </a:srgbClr>
                </a:outerShdw>
              </a:effectLst>
            </a:endParaRPr>
          </a:p>
          <a:p>
            <a:pPr algn="ctr"/>
            <a:r>
              <a:rPr lang="ja-JP" altLang="en-US" sz="2000" b="1" dirty="0" smtClean="0">
                <a:solidFill>
                  <a:srgbClr val="FF0000"/>
                </a:solidFill>
                <a:effectLst>
                  <a:outerShdw blurRad="38100" dist="38100" dir="2700000" algn="tl">
                    <a:srgbClr val="000000">
                      <a:alpha val="43137"/>
                    </a:srgbClr>
                  </a:outerShdw>
                </a:effectLst>
              </a:rPr>
              <a:t>（北極海の暖流）</a:t>
            </a:r>
            <a:endParaRPr kumimoji="1" lang="ja-JP" altLang="en-US" sz="2000" b="1" dirty="0">
              <a:solidFill>
                <a:srgbClr val="FF0000"/>
              </a:solidFill>
              <a:effectLst>
                <a:outerShdw blurRad="38100" dist="38100" dir="2700000" algn="tl">
                  <a:srgbClr val="000000">
                    <a:alpha val="43137"/>
                  </a:srgbClr>
                </a:outerShdw>
              </a:effectLst>
            </a:endParaRPr>
          </a:p>
        </p:txBody>
      </p:sp>
      <p:sp>
        <p:nvSpPr>
          <p:cNvPr id="11" name="テキスト ボックス 10"/>
          <p:cNvSpPr txBox="1"/>
          <p:nvPr/>
        </p:nvSpPr>
        <p:spPr>
          <a:xfrm>
            <a:off x="406376" y="5589240"/>
            <a:ext cx="1885453" cy="707886"/>
          </a:xfrm>
          <a:prstGeom prst="rect">
            <a:avLst/>
          </a:prstGeom>
          <a:solidFill>
            <a:srgbClr val="FFFFCC"/>
          </a:solidFill>
          <a:ln w="25400">
            <a:solidFill>
              <a:schemeClr val="tx1"/>
            </a:solidFill>
          </a:ln>
        </p:spPr>
        <p:txBody>
          <a:bodyPr wrap="none" rtlCol="0">
            <a:spAutoFit/>
          </a:bodyPr>
          <a:lstStyle/>
          <a:p>
            <a:pPr algn="ctr"/>
            <a:r>
              <a:rPr kumimoji="1" lang="ja-JP" altLang="en-US" sz="2000" b="1" dirty="0" smtClean="0">
                <a:solidFill>
                  <a:srgbClr val="FF0000"/>
                </a:solidFill>
                <a:effectLst>
                  <a:outerShdw blurRad="38100" dist="38100" dir="2700000" algn="tl">
                    <a:srgbClr val="000000">
                      <a:alpha val="43137"/>
                    </a:srgbClr>
                  </a:outerShdw>
                </a:effectLst>
              </a:rPr>
              <a:t>海の温暖化</a:t>
            </a:r>
            <a:endParaRPr kumimoji="1" lang="en-US" altLang="ja-JP" sz="2000" b="1" dirty="0" smtClean="0">
              <a:solidFill>
                <a:srgbClr val="FF0000"/>
              </a:solidFill>
              <a:effectLst>
                <a:outerShdw blurRad="38100" dist="38100" dir="2700000" algn="tl">
                  <a:srgbClr val="000000">
                    <a:alpha val="43137"/>
                  </a:srgbClr>
                </a:outerShdw>
              </a:effectLst>
            </a:endParaRPr>
          </a:p>
          <a:p>
            <a:pPr algn="ctr"/>
            <a:r>
              <a:rPr lang="ja-JP" altLang="en-US" sz="2000" b="1" dirty="0" smtClean="0">
                <a:effectLst>
                  <a:outerShdw blurRad="38100" dist="38100" dir="2700000" algn="tl">
                    <a:srgbClr val="000000">
                      <a:alpha val="43137"/>
                    </a:srgbClr>
                  </a:outerShdw>
                </a:effectLst>
              </a:rPr>
              <a:t>（通常パターン）</a:t>
            </a:r>
            <a:endParaRPr kumimoji="1" lang="en-US" altLang="ja-JP" sz="2000" b="1" dirty="0" smtClean="0">
              <a:effectLst>
                <a:outerShdw blurRad="38100" dist="38100" dir="2700000" algn="tl">
                  <a:srgbClr val="000000">
                    <a:alpha val="43137"/>
                  </a:srgbClr>
                </a:outerShdw>
              </a:effectLst>
            </a:endParaRPr>
          </a:p>
        </p:txBody>
      </p:sp>
      <p:sp>
        <p:nvSpPr>
          <p:cNvPr id="13" name="テキスト ボックス 12"/>
          <p:cNvSpPr txBox="1"/>
          <p:nvPr/>
        </p:nvSpPr>
        <p:spPr>
          <a:xfrm>
            <a:off x="2969741" y="6014289"/>
            <a:ext cx="3549370" cy="569387"/>
          </a:xfrm>
          <a:prstGeom prst="rect">
            <a:avLst/>
          </a:prstGeom>
          <a:solidFill>
            <a:srgbClr val="CCFFCC">
              <a:alpha val="40000"/>
            </a:srgbClr>
          </a:solidFill>
          <a:ln w="25400">
            <a:solidFill>
              <a:schemeClr val="tx1"/>
            </a:solidFill>
          </a:ln>
        </p:spPr>
        <p:txBody>
          <a:bodyPr wrap="square" rtlCol="0">
            <a:spAutoFit/>
          </a:bodyPr>
          <a:lstStyle/>
          <a:p>
            <a:pPr algn="ctr"/>
            <a:r>
              <a:rPr lang="ja-JP" altLang="en-US" sz="2000" b="1" dirty="0" smtClean="0">
                <a:effectLst>
                  <a:outerShdw blurRad="38100" dist="38100" dir="2700000" algn="tl">
                    <a:srgbClr val="000000">
                      <a:alpha val="43137"/>
                    </a:srgbClr>
                  </a:outerShdw>
                </a:effectLst>
              </a:rPr>
              <a:t>航路閉鎖予測の基礎</a:t>
            </a:r>
            <a:endParaRPr lang="en-US" altLang="ja-JP" sz="2000" b="1" dirty="0" smtClean="0">
              <a:effectLst>
                <a:outerShdw blurRad="38100" dist="38100" dir="2700000" algn="tl">
                  <a:srgbClr val="000000">
                    <a:alpha val="43137"/>
                  </a:srgbClr>
                </a:outerShdw>
              </a:effectLst>
            </a:endParaRPr>
          </a:p>
          <a:p>
            <a:pPr algn="ctr"/>
            <a:r>
              <a:rPr lang="ja-JP" altLang="en-US" sz="1100" b="1" dirty="0" smtClean="0"/>
              <a:t>（</a:t>
            </a:r>
            <a:r>
              <a:rPr lang="en-US" altLang="ja-JP" sz="1100" b="1" dirty="0" err="1" smtClean="0"/>
              <a:t>Mizobata</a:t>
            </a:r>
            <a:r>
              <a:rPr lang="en-US" altLang="ja-JP" sz="1100" b="1" dirty="0" smtClean="0"/>
              <a:t> &amp; Shimada</a:t>
            </a:r>
            <a:r>
              <a:rPr lang="ja-JP" altLang="en-US" sz="1100" b="1" dirty="0" smtClean="0"/>
              <a:t>）　</a:t>
            </a:r>
            <a:r>
              <a:rPr lang="ja-JP" altLang="en-US" sz="1100" b="1" dirty="0" smtClean="0">
                <a:solidFill>
                  <a:srgbClr val="0033CC"/>
                </a:solidFill>
              </a:rPr>
              <a:t>（終了）</a:t>
            </a:r>
            <a:endParaRPr kumimoji="1" lang="ja-JP" altLang="en-US" sz="2000" b="1" dirty="0">
              <a:solidFill>
                <a:srgbClr val="0033CC"/>
              </a:solidFill>
              <a:effectLst>
                <a:outerShdw blurRad="38100" dist="38100" dir="2700000" algn="tl">
                  <a:srgbClr val="000000">
                    <a:alpha val="43137"/>
                  </a:srgbClr>
                </a:outerShdw>
              </a:effectLst>
            </a:endParaRPr>
          </a:p>
        </p:txBody>
      </p:sp>
      <p:sp>
        <p:nvSpPr>
          <p:cNvPr id="16" name="テキスト ボックス 15"/>
          <p:cNvSpPr txBox="1"/>
          <p:nvPr/>
        </p:nvSpPr>
        <p:spPr>
          <a:xfrm>
            <a:off x="2987824" y="3448506"/>
            <a:ext cx="3600400" cy="707886"/>
          </a:xfrm>
          <a:prstGeom prst="rect">
            <a:avLst/>
          </a:prstGeom>
          <a:solidFill>
            <a:srgbClr val="CCFFCC">
              <a:alpha val="40000"/>
            </a:srgbClr>
          </a:solidFill>
          <a:ln w="25400">
            <a:solidFill>
              <a:schemeClr val="tx1"/>
            </a:solidFill>
          </a:ln>
        </p:spPr>
        <p:txBody>
          <a:bodyPr wrap="square" rtlCol="0">
            <a:spAutoFit/>
          </a:bodyPr>
          <a:lstStyle/>
          <a:p>
            <a:pPr algn="ctr"/>
            <a:r>
              <a:rPr kumimoji="1" lang="ja-JP" altLang="en-US" sz="2000" b="1" dirty="0" smtClean="0">
                <a:effectLst>
                  <a:outerShdw blurRad="38100" dist="38100" dir="2700000" algn="tl">
                    <a:srgbClr val="000000">
                      <a:alpha val="43137"/>
                    </a:srgbClr>
                  </a:outerShdw>
                </a:effectLst>
              </a:rPr>
              <a:t>北極航路上の</a:t>
            </a:r>
            <a:r>
              <a:rPr lang="ja-JP" altLang="en-US" sz="2000" b="1" dirty="0" smtClean="0">
                <a:solidFill>
                  <a:srgbClr val="FF0000"/>
                </a:solidFill>
                <a:effectLst>
                  <a:outerShdw blurRad="38100" dist="38100" dir="2700000" algn="tl">
                    <a:srgbClr val="000000">
                      <a:alpha val="43137"/>
                    </a:srgbClr>
                  </a:outerShdw>
                </a:effectLst>
              </a:rPr>
              <a:t>チョークポイント</a:t>
            </a:r>
            <a:r>
              <a:rPr kumimoji="1" lang="ja-JP" altLang="en-US" sz="2000" b="1" dirty="0" smtClean="0">
                <a:effectLst>
                  <a:outerShdw blurRad="38100" dist="38100" dir="2700000" algn="tl">
                    <a:srgbClr val="000000">
                      <a:alpha val="43137"/>
                    </a:srgbClr>
                  </a:outerShdw>
                </a:effectLst>
              </a:rPr>
              <a:t>予測（積木効果）</a:t>
            </a:r>
            <a:r>
              <a:rPr lang="ja-JP" altLang="en-US" sz="1200" b="1" dirty="0" smtClean="0">
                <a:solidFill>
                  <a:srgbClr val="0000FF"/>
                </a:solidFill>
              </a:rPr>
              <a:t>（近日中に投稿）</a:t>
            </a:r>
            <a:endParaRPr kumimoji="1" lang="ja-JP" altLang="en-US" sz="2000" b="1" dirty="0">
              <a:solidFill>
                <a:srgbClr val="0000FF"/>
              </a:solidFill>
              <a:effectLst>
                <a:outerShdw blurRad="38100" dist="38100" dir="2700000" algn="tl">
                  <a:srgbClr val="000000">
                    <a:alpha val="43137"/>
                  </a:srgbClr>
                </a:outerShdw>
              </a:effectLst>
            </a:endParaRPr>
          </a:p>
        </p:txBody>
      </p:sp>
      <p:sp>
        <p:nvSpPr>
          <p:cNvPr id="24" name="角丸四角形 23"/>
          <p:cNvSpPr/>
          <p:nvPr/>
        </p:nvSpPr>
        <p:spPr>
          <a:xfrm>
            <a:off x="40846" y="1562124"/>
            <a:ext cx="8995242" cy="1464225"/>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effectLst>
                  <a:outerShdw blurRad="38100" dist="38100" dir="2700000" algn="tl">
                    <a:srgbClr val="000000">
                      <a:alpha val="43137"/>
                    </a:srgbClr>
                  </a:outerShdw>
                </a:effectLst>
              </a:rPr>
              <a:t>島田のポスタ－</a:t>
            </a:r>
          </a:p>
        </p:txBody>
      </p:sp>
      <p:sp>
        <p:nvSpPr>
          <p:cNvPr id="8" name="テキスト ボックス 7"/>
          <p:cNvSpPr txBox="1"/>
          <p:nvPr/>
        </p:nvSpPr>
        <p:spPr>
          <a:xfrm>
            <a:off x="4867235" y="1740658"/>
            <a:ext cx="1415772" cy="830997"/>
          </a:xfrm>
          <a:prstGeom prst="rect">
            <a:avLst/>
          </a:prstGeom>
          <a:solidFill>
            <a:srgbClr val="FFFFCC"/>
          </a:solidFill>
          <a:ln w="25400">
            <a:solidFill>
              <a:schemeClr val="tx1"/>
            </a:solidFill>
          </a:ln>
        </p:spPr>
        <p:txBody>
          <a:bodyPr wrap="none" rtlCol="0">
            <a:spAutoFit/>
          </a:bodyPr>
          <a:lstStyle/>
          <a:p>
            <a:pPr algn="ctr"/>
            <a:r>
              <a:rPr kumimoji="1" lang="ja-JP" altLang="en-US" sz="2400" b="1" dirty="0" smtClean="0">
                <a:effectLst>
                  <a:outerShdw blurRad="38100" dist="38100" dir="2700000" algn="tl">
                    <a:srgbClr val="000000">
                      <a:alpha val="43137"/>
                    </a:srgbClr>
                  </a:outerShdw>
                </a:effectLst>
              </a:rPr>
              <a:t>氷の激突</a:t>
            </a:r>
            <a:endParaRPr kumimoji="1" lang="en-US" altLang="ja-JP" sz="2400" b="1" dirty="0" smtClean="0">
              <a:effectLst>
                <a:outerShdw blurRad="38100" dist="38100" dir="2700000" algn="tl">
                  <a:srgbClr val="000000">
                    <a:alpha val="43137"/>
                  </a:srgbClr>
                </a:outerShdw>
              </a:effectLst>
            </a:endParaRPr>
          </a:p>
          <a:p>
            <a:pPr algn="ctr"/>
            <a:r>
              <a:rPr lang="ja-JP" altLang="en-US" sz="2400" b="1" dirty="0" smtClean="0">
                <a:solidFill>
                  <a:srgbClr val="FF0000"/>
                </a:solidFill>
                <a:effectLst>
                  <a:outerShdw blurRad="38100" dist="38100" dir="2700000" algn="tl">
                    <a:srgbClr val="000000">
                      <a:alpha val="43137"/>
                    </a:srgbClr>
                  </a:outerShdw>
                </a:effectLst>
              </a:rPr>
              <a:t>（積木）</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9" name="テキスト ボックス 8"/>
          <p:cNvSpPr txBox="1"/>
          <p:nvPr/>
        </p:nvSpPr>
        <p:spPr>
          <a:xfrm>
            <a:off x="110130" y="1752709"/>
            <a:ext cx="3024337" cy="830997"/>
          </a:xfrm>
          <a:prstGeom prst="rect">
            <a:avLst/>
          </a:prstGeom>
          <a:solidFill>
            <a:srgbClr val="FFFFCC"/>
          </a:solidFill>
          <a:ln w="25400">
            <a:solidFill>
              <a:schemeClr val="tx1"/>
            </a:solidFill>
          </a:ln>
        </p:spPr>
        <p:txBody>
          <a:bodyPr wrap="square" rtlCol="0">
            <a:spAutoFit/>
          </a:bodyPr>
          <a:lstStyle/>
          <a:p>
            <a:pPr algn="ctr"/>
            <a:r>
              <a:rPr kumimoji="1" lang="ja-JP" altLang="en-US" sz="2400" b="1" dirty="0" smtClean="0">
                <a:effectLst>
                  <a:outerShdw blurRad="38100" dist="38100" dir="2700000" algn="tl">
                    <a:srgbClr val="000000">
                      <a:alpha val="43137"/>
                    </a:srgbClr>
                  </a:outerShdw>
                </a:effectLst>
              </a:rPr>
              <a:t>氷の動きの強化</a:t>
            </a:r>
            <a:endParaRPr kumimoji="1" lang="en-US" altLang="ja-JP" sz="2400" b="1" dirty="0" smtClean="0">
              <a:effectLst>
                <a:outerShdw blurRad="38100" dist="38100" dir="2700000" algn="tl">
                  <a:srgbClr val="000000">
                    <a:alpha val="43137"/>
                  </a:srgbClr>
                </a:outerShdw>
              </a:effectLst>
            </a:endParaRPr>
          </a:p>
          <a:p>
            <a:pPr algn="ctr"/>
            <a:r>
              <a:rPr lang="ja-JP" altLang="en-US" sz="2400" b="1" dirty="0" smtClean="0">
                <a:solidFill>
                  <a:srgbClr val="FF0000"/>
                </a:solidFill>
                <a:effectLst>
                  <a:outerShdw blurRad="38100" dist="38100" dir="2700000" algn="tl">
                    <a:srgbClr val="000000">
                      <a:alpha val="43137"/>
                    </a:srgbClr>
                  </a:outerShdw>
                </a:effectLst>
              </a:rPr>
              <a:t>（アイスクリーム）</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20" name="テキスト ボックス 19"/>
          <p:cNvSpPr txBox="1"/>
          <p:nvPr/>
        </p:nvSpPr>
        <p:spPr>
          <a:xfrm>
            <a:off x="6458272" y="1735902"/>
            <a:ext cx="2351926" cy="830997"/>
          </a:xfrm>
          <a:prstGeom prst="rect">
            <a:avLst/>
          </a:prstGeom>
          <a:solidFill>
            <a:srgbClr val="FFFFCC"/>
          </a:solidFill>
          <a:ln w="25400">
            <a:solidFill>
              <a:schemeClr val="tx1"/>
            </a:solidFill>
          </a:ln>
        </p:spPr>
        <p:txBody>
          <a:bodyPr wrap="none" rtlCol="0">
            <a:spAutoFit/>
          </a:bodyPr>
          <a:lstStyle/>
          <a:p>
            <a:pPr algn="ctr"/>
            <a:r>
              <a:rPr kumimoji="1" lang="ja-JP" altLang="en-US" sz="2400" b="1" dirty="0" smtClean="0">
                <a:effectLst>
                  <a:outerShdw blurRad="38100" dist="38100" dir="2700000" algn="tl">
                    <a:srgbClr val="000000">
                      <a:alpha val="43137"/>
                    </a:srgbClr>
                  </a:outerShdw>
                </a:effectLst>
              </a:rPr>
              <a:t>氷の動きの強化</a:t>
            </a:r>
            <a:endParaRPr kumimoji="1" lang="en-US" altLang="ja-JP" sz="2400" b="1" dirty="0" smtClean="0">
              <a:effectLst>
                <a:outerShdw blurRad="38100" dist="38100" dir="2700000" algn="tl">
                  <a:srgbClr val="000000">
                    <a:alpha val="43137"/>
                  </a:srgbClr>
                </a:outerShdw>
              </a:effectLst>
            </a:endParaRPr>
          </a:p>
          <a:p>
            <a:pPr algn="ctr"/>
            <a:r>
              <a:rPr lang="ja-JP" altLang="en-US" sz="2400" b="1" dirty="0" smtClean="0">
                <a:solidFill>
                  <a:srgbClr val="FF0000"/>
                </a:solidFill>
                <a:effectLst>
                  <a:outerShdw blurRad="38100" dist="38100" dir="2700000" algn="tl">
                    <a:srgbClr val="000000">
                      <a:alpha val="43137"/>
                    </a:srgbClr>
                  </a:outerShdw>
                </a:effectLst>
              </a:rPr>
              <a:t>（慣性振動）</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25" name="テキスト ボックス 24"/>
          <p:cNvSpPr txBox="1"/>
          <p:nvPr/>
        </p:nvSpPr>
        <p:spPr>
          <a:xfrm>
            <a:off x="3318158" y="1741293"/>
            <a:ext cx="1578137" cy="830997"/>
          </a:xfrm>
          <a:prstGeom prst="rect">
            <a:avLst/>
          </a:prstGeom>
          <a:solidFill>
            <a:srgbClr val="FFFFCC"/>
          </a:solidFill>
          <a:ln w="25400">
            <a:solidFill>
              <a:schemeClr val="tx1"/>
            </a:solidFill>
          </a:ln>
        </p:spPr>
        <p:txBody>
          <a:bodyPr wrap="square" lIns="36000" rIns="36000" rtlCol="0">
            <a:spAutoFit/>
          </a:bodyPr>
          <a:lstStyle/>
          <a:p>
            <a:pPr algn="ctr"/>
            <a:r>
              <a:rPr kumimoji="1" lang="ja-JP" altLang="en-US" sz="2400" b="1" dirty="0" smtClean="0">
                <a:effectLst>
                  <a:outerShdw blurRad="38100" dist="38100" dir="2700000" algn="tl">
                    <a:srgbClr val="000000">
                      <a:alpha val="43137"/>
                    </a:srgbClr>
                  </a:outerShdw>
                </a:effectLst>
              </a:rPr>
              <a:t>氷の移動</a:t>
            </a:r>
            <a:endParaRPr kumimoji="1" lang="en-US" altLang="ja-JP" sz="2400" b="1" dirty="0" smtClean="0">
              <a:effectLst>
                <a:outerShdw blurRad="38100" dist="38100" dir="2700000" algn="tl">
                  <a:srgbClr val="000000">
                    <a:alpha val="43137"/>
                  </a:srgbClr>
                </a:outerShdw>
              </a:effectLst>
            </a:endParaRPr>
          </a:p>
          <a:p>
            <a:pPr algn="ctr"/>
            <a:r>
              <a:rPr lang="ja-JP" altLang="en-US" sz="2400" b="1" dirty="0" smtClean="0">
                <a:solidFill>
                  <a:srgbClr val="FF0000"/>
                </a:solidFill>
                <a:effectLst>
                  <a:outerShdw blurRad="38100" dist="38100" dir="2700000" algn="tl">
                    <a:srgbClr val="000000">
                      <a:alpha val="43137"/>
                    </a:srgbClr>
                  </a:outerShdw>
                </a:effectLst>
              </a:rPr>
              <a:t>（ワイパー）</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26" name="下矢印 25"/>
          <p:cNvSpPr/>
          <p:nvPr/>
        </p:nvSpPr>
        <p:spPr>
          <a:xfrm>
            <a:off x="1115616" y="2636912"/>
            <a:ext cx="576064" cy="914403"/>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矢印 26"/>
          <p:cNvSpPr/>
          <p:nvPr/>
        </p:nvSpPr>
        <p:spPr>
          <a:xfrm>
            <a:off x="1115616" y="4509120"/>
            <a:ext cx="576064" cy="864096"/>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a:off x="4572000" y="2636912"/>
            <a:ext cx="576064" cy="720080"/>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a:off x="7346202" y="2673696"/>
            <a:ext cx="576064" cy="539280"/>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915816" y="5366217"/>
            <a:ext cx="3672407" cy="569387"/>
          </a:xfrm>
          <a:prstGeom prst="rect">
            <a:avLst/>
          </a:prstGeom>
          <a:solidFill>
            <a:srgbClr val="CCFFCC">
              <a:alpha val="40000"/>
            </a:srgbClr>
          </a:solidFill>
          <a:ln w="25400">
            <a:solidFill>
              <a:schemeClr val="tx1"/>
            </a:solidFill>
          </a:ln>
        </p:spPr>
        <p:txBody>
          <a:bodyPr wrap="square" lIns="36000" rIns="36000" rtlCol="0">
            <a:spAutoFit/>
          </a:bodyPr>
          <a:lstStyle/>
          <a:p>
            <a:pPr algn="ctr"/>
            <a:r>
              <a:rPr lang="ja-JP" altLang="en-US" sz="2000" b="1" dirty="0" smtClean="0">
                <a:effectLst>
                  <a:outerShdw blurRad="38100" dist="38100" dir="2700000" algn="tl">
                    <a:srgbClr val="000000">
                      <a:alpha val="43137"/>
                    </a:srgbClr>
                  </a:outerShdw>
                </a:effectLst>
              </a:rPr>
              <a:t>海洋の慣性効果と遅延海氷変動</a:t>
            </a:r>
            <a:endParaRPr lang="en-US" altLang="ja-JP" sz="2000" b="1" dirty="0" smtClean="0">
              <a:effectLst>
                <a:outerShdw blurRad="38100" dist="38100" dir="2700000" algn="tl">
                  <a:srgbClr val="000000">
                    <a:alpha val="43137"/>
                  </a:srgbClr>
                </a:outerShdw>
              </a:effectLst>
            </a:endParaRPr>
          </a:p>
          <a:p>
            <a:pPr algn="ctr"/>
            <a:r>
              <a:rPr lang="en-US" altLang="ja-JP" sz="1100" b="1" dirty="0" err="1" smtClean="0"/>
              <a:t>Yoshizawa</a:t>
            </a:r>
            <a:r>
              <a:rPr lang="en-US" altLang="ja-JP" sz="1100" b="1" dirty="0" smtClean="0"/>
              <a:t> et al. </a:t>
            </a:r>
            <a:r>
              <a:rPr lang="ja-JP" altLang="en-US" sz="1100" b="1" dirty="0" smtClean="0">
                <a:effectLst>
                  <a:outerShdw blurRad="38100" dist="38100" dir="2700000" algn="tl">
                    <a:srgbClr val="000000">
                      <a:alpha val="43137"/>
                    </a:srgbClr>
                  </a:outerShdw>
                </a:effectLst>
              </a:rPr>
              <a:t>　</a:t>
            </a:r>
            <a:r>
              <a:rPr lang="ja-JP" altLang="en-US" sz="1100" b="1" dirty="0" smtClean="0">
                <a:solidFill>
                  <a:srgbClr val="0000FF"/>
                </a:solidFill>
              </a:rPr>
              <a:t>（改定中）</a:t>
            </a:r>
            <a:endParaRPr kumimoji="1" lang="ja-JP" altLang="en-US" sz="1100" b="1" dirty="0">
              <a:solidFill>
                <a:srgbClr val="0000FF"/>
              </a:solidFill>
              <a:effectLst>
                <a:outerShdw blurRad="38100" dist="38100" dir="2700000" algn="tl">
                  <a:srgbClr val="000000">
                    <a:alpha val="43137"/>
                  </a:srgbClr>
                </a:outerShdw>
              </a:effectLst>
            </a:endParaRPr>
          </a:p>
        </p:txBody>
      </p:sp>
      <p:sp>
        <p:nvSpPr>
          <p:cNvPr id="38" name="テキスト ボックス 37"/>
          <p:cNvSpPr txBox="1"/>
          <p:nvPr/>
        </p:nvSpPr>
        <p:spPr>
          <a:xfrm>
            <a:off x="1547664" y="2636912"/>
            <a:ext cx="1467068" cy="276999"/>
          </a:xfrm>
          <a:prstGeom prst="rect">
            <a:avLst/>
          </a:prstGeom>
          <a:noFill/>
        </p:spPr>
        <p:txBody>
          <a:bodyPr wrap="none" rtlCol="0">
            <a:spAutoFit/>
          </a:bodyPr>
          <a:lstStyle/>
          <a:p>
            <a:r>
              <a:rPr kumimoji="1" lang="en-US" altLang="ja-JP" sz="1200" b="1" dirty="0" smtClean="0"/>
              <a:t>Shimada et al. 2006</a:t>
            </a:r>
            <a:endParaRPr kumimoji="1" lang="ja-JP" altLang="en-US" sz="1200" b="1" dirty="0"/>
          </a:p>
        </p:txBody>
      </p:sp>
      <p:sp>
        <p:nvSpPr>
          <p:cNvPr id="39" name="下矢印 38"/>
          <p:cNvSpPr/>
          <p:nvPr/>
        </p:nvSpPr>
        <p:spPr>
          <a:xfrm>
            <a:off x="1115616" y="1412776"/>
            <a:ext cx="576064" cy="340603"/>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a:off x="4538467" y="1395299"/>
            <a:ext cx="576064" cy="340603"/>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下矢印 40"/>
          <p:cNvSpPr/>
          <p:nvPr/>
        </p:nvSpPr>
        <p:spPr>
          <a:xfrm>
            <a:off x="7346202" y="1412552"/>
            <a:ext cx="576064" cy="340603"/>
          </a:xfrm>
          <a:prstGeom prst="downArrow">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7308304" y="4149080"/>
            <a:ext cx="1394934" cy="1261884"/>
          </a:xfrm>
          <a:prstGeom prst="rect">
            <a:avLst/>
          </a:prstGeom>
          <a:solidFill>
            <a:schemeClr val="accent6">
              <a:lumMod val="60000"/>
              <a:lumOff val="40000"/>
              <a:alpha val="40000"/>
            </a:schemeClr>
          </a:solidFill>
          <a:ln w="25400">
            <a:solidFill>
              <a:schemeClr val="tx1"/>
            </a:solidFill>
          </a:ln>
        </p:spPr>
        <p:txBody>
          <a:bodyPr wrap="none" rtlCol="0">
            <a:spAutoFit/>
          </a:bodyPr>
          <a:lstStyle/>
          <a:p>
            <a:pPr algn="ctr"/>
            <a:r>
              <a:rPr kumimoji="1" lang="ja-JP" altLang="en-US" sz="2000" b="1" dirty="0" smtClean="0">
                <a:effectLst>
                  <a:outerShdw blurRad="38100" dist="38100" dir="2700000" algn="tl">
                    <a:srgbClr val="000000">
                      <a:alpha val="43137"/>
                    </a:srgbClr>
                  </a:outerShdw>
                </a:effectLst>
              </a:rPr>
              <a:t>海氷分布</a:t>
            </a:r>
            <a:endParaRPr kumimoji="1" lang="en-US" altLang="ja-JP" sz="2000" b="1" dirty="0" smtClean="0">
              <a:effectLst>
                <a:outerShdw blurRad="38100" dist="38100" dir="2700000" algn="tl">
                  <a:srgbClr val="000000">
                    <a:alpha val="43137"/>
                  </a:srgbClr>
                </a:outerShdw>
              </a:effectLst>
            </a:endParaRPr>
          </a:p>
          <a:p>
            <a:pPr algn="ctr"/>
            <a:r>
              <a:rPr kumimoji="1" lang="ja-JP" altLang="en-US" sz="2000" b="1" dirty="0" smtClean="0">
                <a:effectLst>
                  <a:outerShdw blurRad="38100" dist="38100" dir="2700000" algn="tl">
                    <a:srgbClr val="000000">
                      <a:alpha val="43137"/>
                    </a:srgbClr>
                  </a:outerShdw>
                </a:effectLst>
              </a:rPr>
              <a:t>予報・予測</a:t>
            </a:r>
            <a:endParaRPr kumimoji="1" lang="en-US" altLang="ja-JP" sz="2000" b="1" dirty="0" smtClean="0">
              <a:effectLst>
                <a:outerShdw blurRad="38100" dist="38100" dir="2700000" algn="tl">
                  <a:srgbClr val="000000">
                    <a:alpha val="43137"/>
                  </a:srgbClr>
                </a:outerShdw>
              </a:effectLst>
            </a:endParaRPr>
          </a:p>
          <a:p>
            <a:pPr algn="ctr"/>
            <a:r>
              <a:rPr kumimoji="1" lang="ja-JP" altLang="en-US" sz="2000" b="1" dirty="0" smtClean="0">
                <a:effectLst>
                  <a:outerShdw blurRad="38100" dist="38100" dir="2700000" algn="tl">
                    <a:srgbClr val="000000">
                      <a:alpha val="43137"/>
                    </a:srgbClr>
                  </a:outerShdw>
                </a:effectLst>
              </a:rPr>
              <a:t>に活かす</a:t>
            </a:r>
            <a:endParaRPr kumimoji="1" lang="en-US" altLang="ja-JP" sz="2000" b="1" dirty="0" smtClean="0">
              <a:effectLst>
                <a:outerShdw blurRad="38100" dist="38100" dir="2700000" algn="tl">
                  <a:srgbClr val="000000">
                    <a:alpha val="43137"/>
                  </a:srgbClr>
                </a:outerShdw>
              </a:effectLst>
            </a:endParaRPr>
          </a:p>
          <a:p>
            <a:pPr algn="ctr"/>
            <a:r>
              <a:rPr lang="ja-JP" altLang="en-US" sz="1600" b="1" dirty="0" smtClean="0">
                <a:solidFill>
                  <a:srgbClr val="FFFF00"/>
                </a:solidFill>
              </a:rPr>
              <a:t>（山口チーム）</a:t>
            </a:r>
            <a:endParaRPr kumimoji="1" lang="ja-JP" altLang="en-US" sz="2800" b="1" dirty="0">
              <a:solidFill>
                <a:srgbClr val="FFFF00"/>
              </a:solidFill>
            </a:endParaRPr>
          </a:p>
        </p:txBody>
      </p:sp>
      <p:sp>
        <p:nvSpPr>
          <p:cNvPr id="46" name="下矢印 45"/>
          <p:cNvSpPr/>
          <p:nvPr/>
        </p:nvSpPr>
        <p:spPr>
          <a:xfrm rot="-5400000">
            <a:off x="6732240" y="4581128"/>
            <a:ext cx="432048" cy="57606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915816" y="3356992"/>
            <a:ext cx="3709477" cy="17211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059837" y="3093319"/>
            <a:ext cx="184731" cy="369332"/>
          </a:xfrm>
          <a:prstGeom prst="rect">
            <a:avLst/>
          </a:prstGeom>
          <a:noFill/>
        </p:spPr>
        <p:txBody>
          <a:bodyPr wrap="none" rtlCol="0">
            <a:spAutoFit/>
          </a:bodyPr>
          <a:lstStyle/>
          <a:p>
            <a:endParaRPr kumimoji="1" lang="en-US" altLang="ja-JP" dirty="0" smtClean="0">
              <a:solidFill>
                <a:srgbClr val="FFFF00"/>
              </a:solidFill>
              <a:effectLst>
                <a:outerShdw blurRad="38100" dist="38100" dir="2700000" algn="tl">
                  <a:srgbClr val="000000">
                    <a:alpha val="43137"/>
                  </a:srgbClr>
                </a:outerShdw>
              </a:effectLst>
            </a:endParaRPr>
          </a:p>
        </p:txBody>
      </p:sp>
      <p:sp>
        <p:nvSpPr>
          <p:cNvPr id="49" name="正方形/長方形 48"/>
          <p:cNvSpPr/>
          <p:nvPr/>
        </p:nvSpPr>
        <p:spPr>
          <a:xfrm>
            <a:off x="7189950" y="5877272"/>
            <a:ext cx="1693778" cy="864096"/>
          </a:xfrm>
          <a:prstGeom prst="rect">
            <a:avLst/>
          </a:prstGeom>
          <a:noFill/>
          <a:ln w="38100">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海氷厚の推定</a:t>
            </a:r>
            <a:endParaRPr kumimoji="1" lang="en-US" altLang="ja-JP" dirty="0" smtClean="0"/>
          </a:p>
          <a:p>
            <a:pPr algn="ctr"/>
            <a:r>
              <a:rPr lang="ja-JP" altLang="en-US" sz="1600" dirty="0" smtClean="0">
                <a:solidFill>
                  <a:srgbClr val="FFFF00"/>
                </a:solidFill>
              </a:rPr>
              <a:t>（舘山チーム）</a:t>
            </a:r>
            <a:endParaRPr kumimoji="1" lang="ja-JP" altLang="en-US" sz="1600" dirty="0">
              <a:solidFill>
                <a:srgbClr val="FFFF00"/>
              </a:solidFill>
            </a:endParaRPr>
          </a:p>
        </p:txBody>
      </p:sp>
      <p:sp>
        <p:nvSpPr>
          <p:cNvPr id="50" name="下矢印 49"/>
          <p:cNvSpPr/>
          <p:nvPr/>
        </p:nvSpPr>
        <p:spPr>
          <a:xfrm rot="10800000">
            <a:off x="7740352" y="5445224"/>
            <a:ext cx="576064" cy="3620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969740" y="4214089"/>
            <a:ext cx="3618483" cy="707886"/>
          </a:xfrm>
          <a:prstGeom prst="rect">
            <a:avLst/>
          </a:prstGeom>
          <a:solidFill>
            <a:srgbClr val="CCFFCC">
              <a:alpha val="40000"/>
            </a:srgbClr>
          </a:solidFill>
          <a:ln w="25400">
            <a:solidFill>
              <a:schemeClr val="tx1"/>
            </a:solidFill>
          </a:ln>
        </p:spPr>
        <p:txBody>
          <a:bodyPr wrap="square" rtlCol="0">
            <a:spAutoFit/>
          </a:bodyPr>
          <a:lstStyle/>
          <a:p>
            <a:pPr algn="ctr"/>
            <a:r>
              <a:rPr kumimoji="1" lang="ja-JP" altLang="en-US" sz="2000" b="1" dirty="0" smtClean="0">
                <a:effectLst>
                  <a:outerShdw blurRad="38100" dist="38100" dir="2700000" algn="tl">
                    <a:srgbClr val="000000">
                      <a:alpha val="43137"/>
                    </a:srgbClr>
                  </a:outerShdw>
                </a:effectLst>
              </a:rPr>
              <a:t>海氷減少に対する融解と海氷移動の寄与</a:t>
            </a:r>
            <a:r>
              <a:rPr lang="ja-JP" altLang="en-US" sz="1200" b="1" dirty="0" smtClean="0">
                <a:solidFill>
                  <a:srgbClr val="0000FF"/>
                </a:solidFill>
              </a:rPr>
              <a:t>（近日中に投稿）</a:t>
            </a:r>
            <a:endParaRPr kumimoji="1" lang="ja-JP" altLang="en-US" sz="2000" b="1" dirty="0">
              <a:solidFill>
                <a:srgbClr val="0000FF"/>
              </a:solidFill>
              <a:effectLst>
                <a:outerShdw blurRad="38100" dist="38100" dir="2700000" algn="tl">
                  <a:srgbClr val="000000">
                    <a:alpha val="43137"/>
                  </a:srgbClr>
                </a:outerShdw>
              </a:effectLst>
            </a:endParaRPr>
          </a:p>
        </p:txBody>
      </p:sp>
      <p:sp>
        <p:nvSpPr>
          <p:cNvPr id="43" name="正方形/長方形 42"/>
          <p:cNvSpPr/>
          <p:nvPr/>
        </p:nvSpPr>
        <p:spPr>
          <a:xfrm>
            <a:off x="2897733" y="5222201"/>
            <a:ext cx="3709477" cy="14401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6687877" y="3140968"/>
            <a:ext cx="2456121" cy="823302"/>
          </a:xfrm>
          <a:prstGeom prst="rect">
            <a:avLst/>
          </a:prstGeom>
          <a:noFill/>
        </p:spPr>
        <p:txBody>
          <a:bodyPr wrap="none" rtlCol="0">
            <a:spAutoFit/>
          </a:bodyPr>
          <a:lstStyle/>
          <a:p>
            <a:pPr algn="ctr">
              <a:lnSpc>
                <a:spcPts val="1900"/>
              </a:lnSpc>
            </a:pPr>
            <a:r>
              <a:rPr lang="en-US" altLang="ja-JP" sz="2000" b="1" dirty="0" smtClean="0">
                <a:solidFill>
                  <a:schemeClr val="bg1"/>
                </a:solidFill>
                <a:effectLst>
                  <a:outerShdw blurRad="38100" dist="38100" dir="2700000" algn="tl">
                    <a:srgbClr val="000000">
                      <a:alpha val="43137"/>
                    </a:srgbClr>
                  </a:outerShdw>
                </a:effectLst>
              </a:rPr>
              <a:t>※</a:t>
            </a:r>
            <a:r>
              <a:rPr lang="ja-JP" altLang="en-US" sz="2000" b="1" dirty="0" smtClean="0">
                <a:solidFill>
                  <a:schemeClr val="bg1"/>
                </a:solidFill>
                <a:effectLst>
                  <a:outerShdw blurRad="38100" dist="38100" dir="2700000" algn="tl">
                    <a:srgbClr val="000000">
                      <a:alpha val="43137"/>
                    </a:srgbClr>
                  </a:outerShdw>
                </a:effectLst>
              </a:rPr>
              <a:t>鉛直混合の強化</a:t>
            </a:r>
            <a:endParaRPr lang="en-US" altLang="ja-JP" sz="2000" b="1" dirty="0" smtClean="0">
              <a:solidFill>
                <a:schemeClr val="bg1"/>
              </a:solidFill>
              <a:effectLst>
                <a:outerShdw blurRad="38100" dist="38100" dir="2700000" algn="tl">
                  <a:srgbClr val="000000">
                    <a:alpha val="43137"/>
                  </a:srgbClr>
                </a:outerShdw>
              </a:effectLst>
            </a:endParaRPr>
          </a:p>
          <a:p>
            <a:pPr algn="ctr">
              <a:lnSpc>
                <a:spcPts val="1900"/>
              </a:lnSpc>
            </a:pPr>
            <a:r>
              <a:rPr lang="ja-JP" altLang="en-US" sz="2000" b="1" dirty="0" smtClean="0">
                <a:solidFill>
                  <a:schemeClr val="bg1"/>
                </a:solidFill>
                <a:effectLst>
                  <a:outerShdw blurRad="38100" dist="38100" dir="2700000" algn="tl">
                    <a:srgbClr val="000000">
                      <a:alpha val="43137"/>
                    </a:srgbClr>
                  </a:outerShdw>
                </a:effectLst>
              </a:rPr>
              <a:t>イレギュラーパターン</a:t>
            </a:r>
            <a:endParaRPr lang="en-US" altLang="ja-JP" sz="2000" b="1" dirty="0" smtClean="0">
              <a:solidFill>
                <a:schemeClr val="bg1"/>
              </a:solidFill>
              <a:effectLst>
                <a:outerShdw blurRad="38100" dist="38100" dir="2700000" algn="tl">
                  <a:srgbClr val="000000">
                    <a:alpha val="43137"/>
                  </a:srgbClr>
                </a:outerShdw>
              </a:effectLst>
            </a:endParaRPr>
          </a:p>
          <a:p>
            <a:pPr algn="ctr">
              <a:lnSpc>
                <a:spcPts val="1900"/>
              </a:lnSpc>
            </a:pPr>
            <a:r>
              <a:rPr lang="ja-JP" altLang="en-US" sz="2000" b="1" dirty="0" smtClean="0">
                <a:solidFill>
                  <a:srgbClr val="FF0000"/>
                </a:solidFill>
                <a:effectLst>
                  <a:outerShdw blurRad="38100" dist="38100" dir="2700000" algn="tl">
                    <a:srgbClr val="000000">
                      <a:alpha val="43137"/>
                    </a:srgbClr>
                  </a:outerShdw>
                </a:effectLst>
              </a:rPr>
              <a:t>（海洋熱フラックス）</a:t>
            </a:r>
            <a:endParaRPr kumimoji="1" lang="ja-JP" altLang="en-US" sz="2000" b="1" dirty="0">
              <a:solidFill>
                <a:srgbClr val="FF0000"/>
              </a:solidFill>
              <a:effectLst>
                <a:outerShdw blurRad="38100" dist="38100" dir="2700000" algn="tl">
                  <a:srgbClr val="000000">
                    <a:alpha val="43137"/>
                  </a:srgbClr>
                </a:outerShdw>
              </a:effectLst>
            </a:endParaRPr>
          </a:p>
        </p:txBody>
      </p:sp>
      <p:sp>
        <p:nvSpPr>
          <p:cNvPr id="54" name="下矢印 53"/>
          <p:cNvSpPr/>
          <p:nvPr/>
        </p:nvSpPr>
        <p:spPr>
          <a:xfrm rot="10800000" flipV="1">
            <a:off x="7740352" y="3933056"/>
            <a:ext cx="576064" cy="25301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下矢印 44"/>
          <p:cNvSpPr/>
          <p:nvPr/>
        </p:nvSpPr>
        <p:spPr>
          <a:xfrm rot="-5400000">
            <a:off x="2339752" y="5661248"/>
            <a:ext cx="576064" cy="57606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下矢印 54"/>
          <p:cNvSpPr/>
          <p:nvPr/>
        </p:nvSpPr>
        <p:spPr>
          <a:xfrm rot="-5400000">
            <a:off x="6732240" y="5013176"/>
            <a:ext cx="432048" cy="57606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776045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txBox="1">
            <a:spLocks noChangeArrowheads="1"/>
          </p:cNvSpPr>
          <p:nvPr/>
        </p:nvSpPr>
        <p:spPr bwMode="auto">
          <a:xfrm>
            <a:off x="900113" y="2420938"/>
            <a:ext cx="6970712" cy="1477962"/>
          </a:xfrm>
          <a:prstGeom prst="rect">
            <a:avLst/>
          </a:prstGeom>
          <a:noFill/>
          <a:ln w="9525">
            <a:noFill/>
            <a:miter lim="800000"/>
            <a:headEnd/>
            <a:tailEnd/>
          </a:ln>
        </p:spPr>
        <p:txBody>
          <a:bodyPr wrap="none">
            <a:spAutoFit/>
          </a:bodyPr>
          <a:lstStyle/>
          <a:p>
            <a:r>
              <a:rPr lang="en-US" altLang="ja-JP"/>
              <a:t>7-3</a:t>
            </a:r>
            <a:r>
              <a:rPr lang="ja-JP" altLang="en-US"/>
              <a:t>：北極海における海洋変動と急激な海氷減少メカニズムの解明</a:t>
            </a:r>
          </a:p>
          <a:p>
            <a:r>
              <a:rPr lang="ja-JP" altLang="en-US"/>
              <a:t> サブ課題研究代表者　島田浩二 （東京海洋大学）</a:t>
            </a:r>
          </a:p>
          <a:p>
            <a:endParaRPr lang="en-US" altLang="ja-JP"/>
          </a:p>
          <a:p>
            <a:endParaRPr lang="ja-JP" altLang="ja-JP"/>
          </a:p>
          <a:p>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692150"/>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rtlCol="0">
            <a:normAutofit fontScale="90000"/>
          </a:bodyPr>
          <a:lstStyle/>
          <a:p>
            <a:pPr algn="l" eaLnBrk="1" fontAlgn="auto" hangingPunct="1">
              <a:spcAft>
                <a:spcPts val="0"/>
              </a:spcAft>
              <a:defRPr/>
            </a:pPr>
            <a:r>
              <a:rPr lang="ja-JP" altLang="en-US" sz="2200" b="1" dirty="0" smtClean="0">
                <a:solidFill>
                  <a:schemeClr val="bg1"/>
                </a:solidFill>
              </a:rPr>
              <a:t>①</a:t>
            </a:r>
            <a:r>
              <a:rPr lang="ja-JP" altLang="ja-JP" sz="2200" b="1" dirty="0" smtClean="0">
                <a:solidFill>
                  <a:schemeClr val="bg1"/>
                </a:solidFill>
              </a:rPr>
              <a:t>戦略研究目標に対する進捗</a:t>
            </a:r>
            <a:r>
              <a:rPr lang="en-US" altLang="ja-JP" sz="2000" b="1" dirty="0" smtClean="0">
                <a:solidFill>
                  <a:schemeClr val="bg1"/>
                </a:solidFill>
              </a:rPr>
              <a:t/>
            </a:r>
            <a:br>
              <a:rPr lang="en-US" altLang="ja-JP" sz="2000" b="1" dirty="0" smtClean="0">
                <a:solidFill>
                  <a:schemeClr val="bg1"/>
                </a:solidFill>
              </a:rPr>
            </a:br>
            <a:r>
              <a:rPr lang="ja-JP" altLang="ja-JP" sz="1000" dirty="0" smtClean="0">
                <a:solidFill>
                  <a:schemeClr val="bg1"/>
                </a:solidFill>
              </a:rPr>
              <a:t>戦略研究目標達成のために課題内で設定した「達成目標」について、現時点で何をどこまで達成できたか。研究成果として具体的に見えてきたものは何か。</a:t>
            </a:r>
            <a:r>
              <a:rPr lang="en-US" altLang="ja-JP" sz="1000" dirty="0" smtClean="0">
                <a:solidFill>
                  <a:schemeClr val="bg1"/>
                </a:solidFill>
              </a:rPr>
              <a:t/>
            </a:r>
            <a:br>
              <a:rPr lang="en-US" altLang="ja-JP" sz="1000" dirty="0" smtClean="0">
                <a:solidFill>
                  <a:schemeClr val="bg1"/>
                </a:solidFill>
              </a:rPr>
            </a:br>
            <a:r>
              <a:rPr lang="ja-JP" altLang="ja-JP" sz="1000" dirty="0" smtClean="0">
                <a:solidFill>
                  <a:schemeClr val="bg1"/>
                </a:solidFill>
              </a:rPr>
              <a:t>評価できる点、あるいは問題点は何か。</a:t>
            </a:r>
            <a:r>
              <a:rPr lang="ja-JP" altLang="en-US" sz="1000" dirty="0" smtClean="0">
                <a:solidFill>
                  <a:schemeClr val="bg1"/>
                </a:solidFill>
              </a:rPr>
              <a:t>これまでの研究の進展を踏まえた今後の対応が</a:t>
            </a:r>
            <a:r>
              <a:rPr lang="ja-JP" altLang="ja-JP" sz="1000" dirty="0" smtClean="0">
                <a:solidFill>
                  <a:schemeClr val="bg1"/>
                </a:solidFill>
              </a:rPr>
              <a:t>具体的に検討されているか。</a:t>
            </a:r>
            <a:endParaRPr lang="ja-JP" altLang="en-US" sz="1000"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3A84C4A-9415-4A03-89BE-5D4D98B697D5}" type="slidenum">
              <a:rPr lang="ja-JP" altLang="en-US"/>
              <a:pPr>
                <a:defRPr/>
              </a:pPr>
              <a:t>3</a:t>
            </a:fld>
            <a:endParaRPr lang="ja-JP" altLang="en-US"/>
          </a:p>
        </p:txBody>
      </p:sp>
      <p:sp>
        <p:nvSpPr>
          <p:cNvPr id="3076" name="Text Box 5"/>
          <p:cNvSpPr txBox="1">
            <a:spLocks noChangeArrowheads="1"/>
          </p:cNvSpPr>
          <p:nvPr/>
        </p:nvSpPr>
        <p:spPr bwMode="auto">
          <a:xfrm>
            <a:off x="250825" y="773113"/>
            <a:ext cx="8642350" cy="5632450"/>
          </a:xfrm>
          <a:prstGeom prst="rect">
            <a:avLst/>
          </a:prstGeom>
          <a:noFill/>
          <a:ln w="9525">
            <a:noFill/>
            <a:miter lim="800000"/>
            <a:headEnd/>
            <a:tailEnd/>
          </a:ln>
        </p:spPr>
        <p:txBody>
          <a:bodyPr>
            <a:spAutoFit/>
          </a:bodyPr>
          <a:lstStyle/>
          <a:p>
            <a:pPr marL="177800" indent="-177800"/>
            <a:r>
              <a:rPr lang="ja-JP" altLang="en-US"/>
              <a:t>広域海洋観測</a:t>
            </a:r>
            <a:endParaRPr lang="en-US" altLang="ja-JP"/>
          </a:p>
          <a:p>
            <a:pPr marL="177800" indent="-177800">
              <a:buFontTx/>
              <a:buChar char="-"/>
            </a:pPr>
            <a:r>
              <a:rPr lang="ja-JP" altLang="en-US"/>
              <a:t>太平洋側北極海ボーフォート海洋循環域における海洋観測を実施</a:t>
            </a:r>
            <a:endParaRPr lang="en-US" altLang="ja-JP"/>
          </a:p>
          <a:p>
            <a:pPr marL="177800" indent="-177800">
              <a:buFontTx/>
              <a:buChar char="-"/>
            </a:pPr>
            <a:r>
              <a:rPr lang="ja-JP" altLang="en-US"/>
              <a:t>海洋循環の弱化、海洋貯熱量の減少を確認</a:t>
            </a:r>
            <a:endParaRPr lang="en-US" altLang="ja-JP"/>
          </a:p>
          <a:p>
            <a:pPr marL="177800" indent="-177800">
              <a:buFontTx/>
              <a:buChar char="-"/>
            </a:pPr>
            <a:endParaRPr lang="en-US" altLang="ja-JP"/>
          </a:p>
          <a:p>
            <a:pPr marL="177800" indent="-177800"/>
            <a:r>
              <a:rPr lang="ja-JP" altLang="en-US"/>
              <a:t>係留系観測</a:t>
            </a:r>
            <a:endParaRPr lang="en-US" altLang="ja-JP"/>
          </a:p>
          <a:p>
            <a:pPr marL="177800" indent="-177800">
              <a:buFontTx/>
              <a:buChar char="-"/>
            </a:pPr>
            <a:r>
              <a:rPr lang="en-US" altLang="ja-JP"/>
              <a:t>GRENE</a:t>
            </a:r>
            <a:r>
              <a:rPr lang="ja-JP" altLang="en-US"/>
              <a:t>基盤係留系を２系設置、課題係留系を１系設置</a:t>
            </a:r>
            <a:endParaRPr lang="en-US" altLang="ja-JP"/>
          </a:p>
          <a:p>
            <a:pPr marL="177800" indent="-177800">
              <a:buFontTx/>
              <a:buChar char="-"/>
            </a:pPr>
            <a:r>
              <a:rPr lang="ja-JP" altLang="en-US"/>
              <a:t>回収予定であった係留系１系は、砕氷船アラオンの機関トラブル等のため、当該海域にアクセスできず、次年度の回収に変更</a:t>
            </a:r>
            <a:endParaRPr lang="en-US" altLang="ja-JP"/>
          </a:p>
          <a:p>
            <a:pPr marL="177800" indent="-177800">
              <a:buFontTx/>
              <a:buChar char="-"/>
            </a:pPr>
            <a:r>
              <a:rPr lang="en-US" altLang="ja-JP"/>
              <a:t>2013</a:t>
            </a:r>
            <a:r>
              <a:rPr lang="ja-JP" altLang="en-US"/>
              <a:t>年に回収した係留系（課題係留、基盤係留）による海氷運動解析を行い、</a:t>
            </a:r>
            <a:r>
              <a:rPr lang="en-US" altLang="ja-JP"/>
              <a:t>AMSR-2</a:t>
            </a:r>
            <a:r>
              <a:rPr lang="ja-JP" altLang="en-US"/>
              <a:t>ベースの海氷速度計算アルゴリズムを完成</a:t>
            </a:r>
            <a:endParaRPr lang="en-US" altLang="ja-JP"/>
          </a:p>
          <a:p>
            <a:pPr marL="177800" indent="-177800">
              <a:buFontTx/>
              <a:buChar char="-"/>
            </a:pPr>
            <a:r>
              <a:rPr lang="ja-JP" altLang="en-US"/>
              <a:t>（基盤係留）太平洋水の北上流海域における流速の季節変動は、極めて小さく、長周期変動が卓越することを確認</a:t>
            </a:r>
            <a:endParaRPr lang="en-US" altLang="ja-JP"/>
          </a:p>
          <a:p>
            <a:pPr marL="177800" indent="-177800">
              <a:buFontTx/>
              <a:buChar char="-"/>
            </a:pPr>
            <a:r>
              <a:rPr lang="ja-JP" altLang="en-US"/>
              <a:t>上記の事実を基に、海洋循環および構造の推定法を確立（</a:t>
            </a:r>
            <a:r>
              <a:rPr lang="en-US" altLang="ja-JP"/>
              <a:t>under revision</a:t>
            </a:r>
            <a:r>
              <a:rPr lang="ja-JP" altLang="en-US"/>
              <a:t>）</a:t>
            </a:r>
            <a:endParaRPr lang="en-US" altLang="ja-JP"/>
          </a:p>
          <a:p>
            <a:pPr marL="177800" indent="-177800">
              <a:buFontTx/>
              <a:buChar char="-"/>
            </a:pPr>
            <a:endParaRPr lang="en-US" altLang="ja-JP"/>
          </a:p>
          <a:p>
            <a:pPr marL="177800" indent="-177800"/>
            <a:r>
              <a:rPr lang="ja-JP" altLang="en-US"/>
              <a:t>氷上観測</a:t>
            </a:r>
            <a:endParaRPr lang="en-US" altLang="ja-JP"/>
          </a:p>
          <a:p>
            <a:pPr marL="177800" indent="-177800">
              <a:buFontTx/>
              <a:buChar char="-"/>
            </a:pPr>
            <a:r>
              <a:rPr lang="ja-JP" altLang="en-US"/>
              <a:t>比較的長期に渡る氷上観測を実施（砕氷船アラオンによる米国</a:t>
            </a:r>
            <a:r>
              <a:rPr lang="en-US" altLang="ja-JP"/>
              <a:t>ONR-MIZ</a:t>
            </a:r>
            <a:r>
              <a:rPr lang="ja-JP" altLang="en-US"/>
              <a:t>観測）</a:t>
            </a:r>
            <a:endParaRPr lang="en-US" altLang="ja-JP"/>
          </a:p>
          <a:p>
            <a:pPr marL="177800" indent="-177800">
              <a:buFontTx/>
              <a:buChar char="-"/>
            </a:pPr>
            <a:r>
              <a:rPr lang="ja-JP" altLang="en-US"/>
              <a:t>海氷運動の変化に伴う、海洋鉛直混合の実態を捉える</a:t>
            </a:r>
            <a:endParaRPr lang="en-US" altLang="ja-JP"/>
          </a:p>
          <a:p>
            <a:pPr marL="177800" indent="-177800">
              <a:buFontTx/>
              <a:buChar char="-"/>
            </a:pPr>
            <a:r>
              <a:rPr lang="ja-JP" altLang="en-US"/>
              <a:t>メルトポンド観測を実施。貫通メルトポンドと非貫通メルトポンドの発展の違いを捉える。</a:t>
            </a:r>
            <a:endParaRPr lang="en-US" altLang="ja-JP"/>
          </a:p>
          <a:p>
            <a:pPr marL="177800" indent="-177800"/>
            <a:r>
              <a:rPr lang="ja-JP" altLang="en-US"/>
              <a:t>ほとんどのメルトポンドは、淡水ポンドではなく、塩ポンドであり、海洋として扱うことが適切である。</a:t>
            </a:r>
            <a:endParaRPr lang="en-US" altLang="ja-JP"/>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843808" y="3717032"/>
            <a:ext cx="3758621" cy="2496490"/>
          </a:xfrm>
          <a:prstGeom prst="rect">
            <a:avLst/>
          </a:prstGeom>
          <a:noFill/>
          <a:ln w="9525">
            <a:noFill/>
            <a:miter lim="800000"/>
            <a:headEnd/>
            <a:tailEnd/>
          </a:ln>
        </p:spPr>
      </p:pic>
      <p:grpSp>
        <p:nvGrpSpPr>
          <p:cNvPr id="23" name="グループ化 22"/>
          <p:cNvGrpSpPr>
            <a:grpSpLocks noChangeAspect="1"/>
          </p:cNvGrpSpPr>
          <p:nvPr/>
        </p:nvGrpSpPr>
        <p:grpSpPr>
          <a:xfrm>
            <a:off x="1187624" y="2192366"/>
            <a:ext cx="7452725" cy="4665634"/>
            <a:chOff x="467544" y="1673962"/>
            <a:chExt cx="8280806" cy="5184038"/>
          </a:xfrm>
        </p:grpSpPr>
        <p:pic>
          <p:nvPicPr>
            <p:cNvPr id="32770" name="Picture 2" descr="E:\Hydro\MAP_2014.jpg"/>
            <p:cNvPicPr>
              <a:picLocks noChangeAspect="1" noChangeArrowheads="1"/>
            </p:cNvPicPr>
            <p:nvPr/>
          </p:nvPicPr>
          <p:blipFill>
            <a:blip r:embed="rId3" cstate="print"/>
            <a:srcRect/>
            <a:stretch>
              <a:fillRect/>
            </a:stretch>
          </p:blipFill>
          <p:spPr bwMode="auto">
            <a:xfrm>
              <a:off x="467544" y="1673962"/>
              <a:ext cx="8280806" cy="5184038"/>
            </a:xfrm>
            <a:prstGeom prst="rect">
              <a:avLst/>
            </a:prstGeom>
            <a:noFill/>
          </p:spPr>
        </p:pic>
        <p:sp>
          <p:nvSpPr>
            <p:cNvPr id="10" name="星 5 9"/>
            <p:cNvSpPr/>
            <p:nvPr/>
          </p:nvSpPr>
          <p:spPr bwMode="auto">
            <a:xfrm>
              <a:off x="3203848" y="4437112"/>
              <a:ext cx="197172" cy="216470"/>
            </a:xfrm>
            <a:prstGeom prst="star5">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星 5 10"/>
            <p:cNvSpPr/>
            <p:nvPr/>
          </p:nvSpPr>
          <p:spPr bwMode="auto">
            <a:xfrm>
              <a:off x="3731654" y="3656899"/>
              <a:ext cx="197172" cy="216470"/>
            </a:xfrm>
            <a:prstGeom prst="star5">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星 5 11"/>
            <p:cNvSpPr/>
            <p:nvPr/>
          </p:nvSpPr>
          <p:spPr bwMode="auto">
            <a:xfrm>
              <a:off x="3275856" y="3717032"/>
              <a:ext cx="197172" cy="21647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星 5 12"/>
            <p:cNvSpPr/>
            <p:nvPr/>
          </p:nvSpPr>
          <p:spPr bwMode="auto">
            <a:xfrm>
              <a:off x="3840045" y="4173588"/>
              <a:ext cx="197172" cy="21647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星 5 13"/>
            <p:cNvSpPr/>
            <p:nvPr/>
          </p:nvSpPr>
          <p:spPr bwMode="auto">
            <a:xfrm>
              <a:off x="4572000" y="4509120"/>
              <a:ext cx="197172" cy="216470"/>
            </a:xfrm>
            <a:prstGeom prst="star5">
              <a:avLst/>
            </a:prstGeom>
            <a:solidFill>
              <a:srgbClr val="66FF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星 5 14"/>
            <p:cNvSpPr/>
            <p:nvPr/>
          </p:nvSpPr>
          <p:spPr bwMode="auto">
            <a:xfrm>
              <a:off x="5364088" y="4725144"/>
              <a:ext cx="197172" cy="216470"/>
            </a:xfrm>
            <a:prstGeom prst="star5">
              <a:avLst/>
            </a:prstGeom>
            <a:solidFill>
              <a:srgbClr val="66FF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 name="スライド番号プレースホルダ 3"/>
          <p:cNvSpPr>
            <a:spLocks noGrp="1"/>
          </p:cNvSpPr>
          <p:nvPr>
            <p:ph type="sldNum" sz="quarter" idx="12"/>
          </p:nvPr>
        </p:nvSpPr>
        <p:spPr/>
        <p:txBody>
          <a:bodyPr/>
          <a:lstStyle/>
          <a:p>
            <a:pPr>
              <a:defRPr/>
            </a:pPr>
            <a:fld id="{611DA537-7395-4132-A0B1-757904284882}" type="slidenum">
              <a:rPr lang="ja-JP" altLang="en-US" smtClean="0"/>
              <a:pPr>
                <a:defRPr/>
              </a:pPr>
              <a:t>4</a:t>
            </a:fld>
            <a:endParaRPr lang="ja-JP" altLang="en-US"/>
          </a:p>
        </p:txBody>
      </p:sp>
      <p:sp>
        <p:nvSpPr>
          <p:cNvPr id="21" name="タイトル 1"/>
          <p:cNvSpPr>
            <a:spLocks noGrp="1"/>
          </p:cNvSpPr>
          <p:nvPr>
            <p:ph type="title"/>
          </p:nvPr>
        </p:nvSpPr>
        <p:spPr>
          <a:xfrm>
            <a:off x="0" y="0"/>
            <a:ext cx="9144000" cy="692150"/>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rtlCol="0">
            <a:normAutofit/>
          </a:bodyPr>
          <a:lstStyle/>
          <a:p>
            <a:pPr algn="l" eaLnBrk="1" fontAlgn="auto" hangingPunct="1">
              <a:spcAft>
                <a:spcPts val="0"/>
              </a:spcAft>
              <a:defRPr/>
            </a:pPr>
            <a:r>
              <a:rPr lang="en-US" altLang="ja-JP" sz="2200" b="1" dirty="0" smtClean="0">
                <a:solidFill>
                  <a:schemeClr val="bg1"/>
                </a:solidFill>
              </a:rPr>
              <a:t>2014</a:t>
            </a:r>
            <a:r>
              <a:rPr lang="ja-JP" altLang="en-US" sz="2200" b="1" dirty="0" smtClean="0">
                <a:solidFill>
                  <a:schemeClr val="bg1"/>
                </a:solidFill>
              </a:rPr>
              <a:t>年度の観測</a:t>
            </a:r>
            <a:r>
              <a:rPr lang="en-US" altLang="ja-JP" sz="2000" b="1" dirty="0" smtClean="0">
                <a:solidFill>
                  <a:schemeClr val="bg1"/>
                </a:solidFill>
              </a:rPr>
              <a:t/>
            </a:r>
            <a:br>
              <a:rPr lang="en-US" altLang="ja-JP" sz="2000" b="1" dirty="0" smtClean="0">
                <a:solidFill>
                  <a:schemeClr val="bg1"/>
                </a:solidFill>
              </a:rPr>
            </a:br>
            <a:endParaRPr lang="ja-JP" altLang="en-US" sz="1000" dirty="0">
              <a:solidFill>
                <a:schemeClr val="bg1"/>
              </a:solidFill>
            </a:endParaRPr>
          </a:p>
        </p:txBody>
      </p:sp>
      <p:pic>
        <p:nvPicPr>
          <p:cNvPr id="1026" name="Picture 2"/>
          <p:cNvPicPr>
            <a:picLocks noChangeAspect="1" noChangeArrowheads="1"/>
          </p:cNvPicPr>
          <p:nvPr/>
        </p:nvPicPr>
        <p:blipFill>
          <a:blip r:embed="rId4" cstate="print"/>
          <a:srcRect/>
          <a:stretch>
            <a:fillRect/>
          </a:stretch>
        </p:blipFill>
        <p:spPr bwMode="auto">
          <a:xfrm>
            <a:off x="395536" y="764704"/>
            <a:ext cx="2411760" cy="1823947"/>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6745123" y="764704"/>
            <a:ext cx="2398877" cy="1800200"/>
          </a:xfrm>
          <a:prstGeom prst="rect">
            <a:avLst/>
          </a:prstGeom>
          <a:noFill/>
          <a:ln w="19050">
            <a:noFill/>
            <a:miter lim="800000"/>
            <a:headEnd/>
            <a:tailEnd/>
          </a:ln>
          <a:effectLst/>
        </p:spPr>
      </p:pic>
      <p:sp>
        <p:nvSpPr>
          <p:cNvPr id="8" name="テキスト ボックス 7"/>
          <p:cNvSpPr txBox="1"/>
          <p:nvPr/>
        </p:nvSpPr>
        <p:spPr>
          <a:xfrm>
            <a:off x="323528" y="2204864"/>
            <a:ext cx="1713931" cy="307777"/>
          </a:xfrm>
          <a:prstGeom prst="rect">
            <a:avLst/>
          </a:prstGeom>
          <a:noFill/>
        </p:spPr>
        <p:txBody>
          <a:bodyPr wrap="none" rtlCol="0">
            <a:spAutoFit/>
          </a:bodyPr>
          <a:lstStyle/>
          <a:p>
            <a:r>
              <a:rPr lang="ja-JP" altLang="en-US" sz="1400" b="1" dirty="0" smtClean="0">
                <a:solidFill>
                  <a:schemeClr val="bg1"/>
                </a:solidFill>
                <a:effectLst>
                  <a:outerShdw blurRad="38100" dist="38100" dir="2700000" algn="tl">
                    <a:srgbClr val="000000">
                      <a:alpha val="43137"/>
                    </a:srgbClr>
                  </a:outerShdw>
                </a:effectLst>
              </a:rPr>
              <a:t>韓国砕氷船アラオン</a:t>
            </a:r>
            <a:endParaRPr kumimoji="1" lang="ja-JP" altLang="en-US" sz="1400" b="1" dirty="0">
              <a:solidFill>
                <a:schemeClr val="bg1"/>
              </a:solidFill>
              <a:effectLst>
                <a:outerShdw blurRad="38100" dist="38100" dir="2700000" algn="tl">
                  <a:srgbClr val="000000">
                    <a:alpha val="43137"/>
                  </a:srgbClr>
                </a:outerShdw>
              </a:effectLst>
            </a:endParaRPr>
          </a:p>
        </p:txBody>
      </p:sp>
      <p:sp>
        <p:nvSpPr>
          <p:cNvPr id="9" name="テキスト ボックス 8"/>
          <p:cNvSpPr txBox="1"/>
          <p:nvPr/>
        </p:nvSpPr>
        <p:spPr>
          <a:xfrm>
            <a:off x="6688892" y="2192231"/>
            <a:ext cx="2502608" cy="307777"/>
          </a:xfrm>
          <a:prstGeom prst="rect">
            <a:avLst/>
          </a:prstGeom>
          <a:noFill/>
        </p:spPr>
        <p:txBody>
          <a:bodyPr wrap="none" rtlCol="0">
            <a:spAutoFit/>
          </a:bodyPr>
          <a:lstStyle/>
          <a:p>
            <a:r>
              <a:rPr lang="ja-JP" altLang="en-US" sz="1400" b="1" dirty="0" smtClean="0">
                <a:solidFill>
                  <a:schemeClr val="bg1"/>
                </a:solidFill>
                <a:effectLst>
                  <a:outerShdw blurRad="38100" dist="38100" dir="2700000" algn="tl">
                    <a:srgbClr val="000000">
                      <a:alpha val="43137"/>
                    </a:srgbClr>
                  </a:outerShdw>
                </a:effectLst>
              </a:rPr>
              <a:t>カナダ砕氷船ルイサンローラン</a:t>
            </a:r>
            <a:endParaRPr kumimoji="1" lang="ja-JP" altLang="en-US" sz="1400" b="1" dirty="0">
              <a:solidFill>
                <a:schemeClr val="bg1"/>
              </a:solidFill>
              <a:effectLst>
                <a:outerShdw blurRad="38100" dist="38100" dir="2700000" algn="tl">
                  <a:srgbClr val="000000">
                    <a:alpha val="43137"/>
                  </a:srgbClr>
                </a:outerShdw>
              </a:effectLst>
            </a:endParaRPr>
          </a:p>
        </p:txBody>
      </p:sp>
      <p:grpSp>
        <p:nvGrpSpPr>
          <p:cNvPr id="26" name="グループ化 25"/>
          <p:cNvGrpSpPr/>
          <p:nvPr/>
        </p:nvGrpSpPr>
        <p:grpSpPr>
          <a:xfrm>
            <a:off x="71250" y="3092710"/>
            <a:ext cx="2200863" cy="1454299"/>
            <a:chOff x="251520" y="2673295"/>
            <a:chExt cx="2200863" cy="1454299"/>
          </a:xfrm>
        </p:grpSpPr>
        <p:sp>
          <p:nvSpPr>
            <p:cNvPr id="16" name="星 5 15"/>
            <p:cNvSpPr/>
            <p:nvPr/>
          </p:nvSpPr>
          <p:spPr bwMode="auto">
            <a:xfrm>
              <a:off x="251520" y="2708920"/>
              <a:ext cx="197172" cy="21647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星 5 16"/>
            <p:cNvSpPr/>
            <p:nvPr/>
          </p:nvSpPr>
          <p:spPr bwMode="auto">
            <a:xfrm>
              <a:off x="251520" y="3068960"/>
              <a:ext cx="197172" cy="216470"/>
            </a:xfrm>
            <a:prstGeom prst="star5">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星 5 17"/>
            <p:cNvSpPr/>
            <p:nvPr/>
          </p:nvSpPr>
          <p:spPr bwMode="auto">
            <a:xfrm>
              <a:off x="251520" y="3429000"/>
              <a:ext cx="197172" cy="216470"/>
            </a:xfrm>
            <a:prstGeom prst="star5">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星 5 18"/>
            <p:cNvSpPr/>
            <p:nvPr/>
          </p:nvSpPr>
          <p:spPr bwMode="auto">
            <a:xfrm>
              <a:off x="251520" y="3789040"/>
              <a:ext cx="197172" cy="216470"/>
            </a:xfrm>
            <a:prstGeom prst="star5">
              <a:avLst/>
            </a:prstGeom>
            <a:solidFill>
              <a:srgbClr val="66FF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467544" y="2673295"/>
              <a:ext cx="1322798" cy="338554"/>
            </a:xfrm>
            <a:prstGeom prst="rect">
              <a:avLst/>
            </a:prstGeom>
            <a:noFill/>
          </p:spPr>
          <p:txBody>
            <a:bodyPr wrap="none" rtlCol="0">
              <a:spAutoFit/>
            </a:bodyPr>
            <a:lstStyle/>
            <a:p>
              <a:r>
                <a:rPr kumimoji="1" lang="en-US" altLang="ja-JP" sz="1600" dirty="0" smtClean="0"/>
                <a:t>GRENE</a:t>
              </a:r>
              <a:r>
                <a:rPr kumimoji="1" lang="ja-JP" altLang="en-US" sz="1600" dirty="0" smtClean="0"/>
                <a:t>基盤</a:t>
              </a:r>
              <a:endParaRPr kumimoji="1" lang="ja-JP" altLang="en-US" sz="1600" dirty="0"/>
            </a:p>
          </p:txBody>
        </p:sp>
        <p:sp>
          <p:nvSpPr>
            <p:cNvPr id="22" name="テキスト ボックス 21"/>
            <p:cNvSpPr txBox="1"/>
            <p:nvPr/>
          </p:nvSpPr>
          <p:spPr>
            <a:xfrm>
              <a:off x="467544" y="3068960"/>
              <a:ext cx="1984839" cy="338554"/>
            </a:xfrm>
            <a:prstGeom prst="rect">
              <a:avLst/>
            </a:prstGeom>
            <a:noFill/>
          </p:spPr>
          <p:txBody>
            <a:bodyPr wrap="none" rtlCol="0">
              <a:spAutoFit/>
            </a:bodyPr>
            <a:lstStyle/>
            <a:p>
              <a:r>
                <a:rPr kumimoji="1" lang="en-US" altLang="ja-JP" sz="1600" dirty="0" smtClean="0"/>
                <a:t>GRENE</a:t>
              </a:r>
              <a:r>
                <a:rPr kumimoji="1" lang="ja-JP" altLang="en-US" sz="1600" dirty="0" smtClean="0"/>
                <a:t>課題</a:t>
              </a:r>
              <a:r>
                <a:rPr kumimoji="1" lang="en-US" altLang="ja-JP" sz="1600" dirty="0" smtClean="0"/>
                <a:t>(2014-)</a:t>
              </a:r>
              <a:endParaRPr kumimoji="1" lang="ja-JP" altLang="en-US" sz="1600" dirty="0"/>
            </a:p>
          </p:txBody>
        </p:sp>
        <p:sp>
          <p:nvSpPr>
            <p:cNvPr id="24" name="テキスト ボックス 23"/>
            <p:cNvSpPr txBox="1"/>
            <p:nvPr/>
          </p:nvSpPr>
          <p:spPr>
            <a:xfrm>
              <a:off x="467544" y="3429000"/>
              <a:ext cx="1984839" cy="338554"/>
            </a:xfrm>
            <a:prstGeom prst="rect">
              <a:avLst/>
            </a:prstGeom>
            <a:noFill/>
          </p:spPr>
          <p:txBody>
            <a:bodyPr wrap="none" rtlCol="0">
              <a:spAutoFit/>
            </a:bodyPr>
            <a:lstStyle/>
            <a:p>
              <a:r>
                <a:rPr kumimoji="1" lang="en-US" altLang="ja-JP" sz="1600" dirty="0" smtClean="0"/>
                <a:t>GRENE</a:t>
              </a:r>
              <a:r>
                <a:rPr kumimoji="1" lang="ja-JP" altLang="en-US" sz="1600" dirty="0" smtClean="0"/>
                <a:t>課題</a:t>
              </a:r>
              <a:r>
                <a:rPr kumimoji="1" lang="en-US" altLang="ja-JP" sz="1600" dirty="0" smtClean="0"/>
                <a:t>(2013-)</a:t>
              </a:r>
              <a:endParaRPr kumimoji="1" lang="ja-JP" altLang="en-US" sz="1600" dirty="0"/>
            </a:p>
          </p:txBody>
        </p:sp>
        <p:sp>
          <p:nvSpPr>
            <p:cNvPr id="25" name="テキスト ボックス 24"/>
            <p:cNvSpPr txBox="1"/>
            <p:nvPr/>
          </p:nvSpPr>
          <p:spPr>
            <a:xfrm>
              <a:off x="467544" y="3789040"/>
              <a:ext cx="744114" cy="338554"/>
            </a:xfrm>
            <a:prstGeom prst="rect">
              <a:avLst/>
            </a:prstGeom>
            <a:noFill/>
          </p:spPr>
          <p:txBody>
            <a:bodyPr wrap="none" rtlCol="0">
              <a:spAutoFit/>
            </a:bodyPr>
            <a:lstStyle/>
            <a:p>
              <a:r>
                <a:rPr kumimoji="1" lang="en-US" altLang="ja-JP" sz="1600" dirty="0" smtClean="0"/>
                <a:t>WHOI</a:t>
              </a:r>
              <a:endParaRPr kumimoji="1" lang="ja-JP" altLang="en-US" sz="1600" dirty="0"/>
            </a:p>
          </p:txBody>
        </p:sp>
      </p:grpSp>
      <p:sp>
        <p:nvSpPr>
          <p:cNvPr id="27" name="テキスト ボックス 26"/>
          <p:cNvSpPr txBox="1"/>
          <p:nvPr/>
        </p:nvSpPr>
        <p:spPr>
          <a:xfrm>
            <a:off x="0" y="2780928"/>
            <a:ext cx="877163" cy="369332"/>
          </a:xfrm>
          <a:prstGeom prst="rect">
            <a:avLst/>
          </a:prstGeom>
          <a:noFill/>
        </p:spPr>
        <p:txBody>
          <a:bodyPr wrap="none" rtlCol="0">
            <a:spAutoFit/>
          </a:bodyPr>
          <a:lstStyle/>
          <a:p>
            <a:r>
              <a:rPr lang="ja-JP" altLang="en-US" b="1" dirty="0" smtClean="0">
                <a:effectLst>
                  <a:outerShdw blurRad="38100" dist="38100" dir="2700000" algn="tl">
                    <a:srgbClr val="000000">
                      <a:alpha val="43137"/>
                    </a:srgbClr>
                  </a:outerShdw>
                </a:effectLst>
              </a:rPr>
              <a:t>係留系</a:t>
            </a:r>
            <a:endParaRPr kumimoji="1" lang="ja-JP" altLang="en-US"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6" cstate="print"/>
          <a:srcRect/>
          <a:stretch>
            <a:fillRect/>
          </a:stretch>
        </p:blipFill>
        <p:spPr bwMode="auto">
          <a:xfrm>
            <a:off x="3347864" y="764704"/>
            <a:ext cx="3096344" cy="2321445"/>
          </a:xfrm>
          <a:prstGeom prst="rect">
            <a:avLst/>
          </a:prstGeom>
          <a:noFill/>
          <a:ln w="9525">
            <a:noFill/>
            <a:miter lim="800000"/>
            <a:headEnd/>
            <a:tailEnd/>
          </a:ln>
        </p:spPr>
      </p:pic>
      <p:cxnSp>
        <p:nvCxnSpPr>
          <p:cNvPr id="29" name="直線矢印コネクタ 28"/>
          <p:cNvCxnSpPr>
            <a:stCxn id="2050" idx="2"/>
          </p:cNvCxnSpPr>
          <p:nvPr/>
        </p:nvCxnSpPr>
        <p:spPr>
          <a:xfrm>
            <a:off x="4896036" y="3086149"/>
            <a:ext cx="252028" cy="99092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508104" y="2708920"/>
            <a:ext cx="902811" cy="307777"/>
          </a:xfrm>
          <a:prstGeom prst="rect">
            <a:avLst/>
          </a:prstGeom>
          <a:noFill/>
        </p:spPr>
        <p:txBody>
          <a:bodyPr wrap="none" rtlCol="0">
            <a:spAutoFit/>
          </a:bodyPr>
          <a:lstStyle/>
          <a:p>
            <a:r>
              <a:rPr lang="ja-JP" altLang="en-US" sz="1400" b="1" dirty="0" smtClean="0">
                <a:solidFill>
                  <a:schemeClr val="bg1"/>
                </a:solidFill>
                <a:effectLst>
                  <a:outerShdw blurRad="38100" dist="38100" dir="2700000" algn="tl">
                    <a:srgbClr val="000000">
                      <a:alpha val="43137"/>
                    </a:srgbClr>
                  </a:outerShdw>
                </a:effectLst>
              </a:rPr>
              <a:t>氷上観測</a:t>
            </a:r>
            <a:endParaRPr kumimoji="1" lang="ja-JP" altLang="en-US" sz="1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611DA537-7395-4132-A0B1-757904284882}" type="slidenum">
              <a:rPr lang="ja-JP" altLang="en-US" smtClean="0"/>
              <a:pPr>
                <a:defRPr/>
              </a:pPr>
              <a:t>5</a:t>
            </a:fld>
            <a:endParaRPr lang="ja-JP" altLang="en-US"/>
          </a:p>
        </p:txBody>
      </p:sp>
      <p:grpSp>
        <p:nvGrpSpPr>
          <p:cNvPr id="5" name="グループ化 15"/>
          <p:cNvGrpSpPr>
            <a:grpSpLocks noChangeAspect="1"/>
          </p:cNvGrpSpPr>
          <p:nvPr/>
        </p:nvGrpSpPr>
        <p:grpSpPr bwMode="auto">
          <a:xfrm>
            <a:off x="-79375" y="548679"/>
            <a:ext cx="9223375" cy="6309320"/>
            <a:chOff x="2555776" y="2350241"/>
            <a:chExt cx="6588224" cy="4507759"/>
          </a:xfrm>
        </p:grpSpPr>
        <p:pic>
          <p:nvPicPr>
            <p:cNvPr id="6" name="Picture 2"/>
            <p:cNvPicPr>
              <a:picLocks noChangeAspect="1" noChangeArrowheads="1"/>
            </p:cNvPicPr>
            <p:nvPr/>
          </p:nvPicPr>
          <p:blipFill>
            <a:blip r:embed="rId2" cstate="print"/>
            <a:srcRect/>
            <a:stretch>
              <a:fillRect/>
            </a:stretch>
          </p:blipFill>
          <p:spPr bwMode="auto">
            <a:xfrm>
              <a:off x="2555776" y="2780928"/>
              <a:ext cx="3409270" cy="2076445"/>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5734730" y="2780928"/>
              <a:ext cx="3409270" cy="2076445"/>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555776" y="4781555"/>
              <a:ext cx="3409270" cy="2076445"/>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5734730" y="4781555"/>
              <a:ext cx="3409270" cy="2076445"/>
            </a:xfrm>
            <a:prstGeom prst="rect">
              <a:avLst/>
            </a:prstGeom>
            <a:noFill/>
            <a:ln w="9525">
              <a:noFill/>
              <a:miter lim="800000"/>
              <a:headEnd/>
              <a:tailEnd/>
            </a:ln>
          </p:spPr>
        </p:pic>
        <p:sp>
          <p:nvSpPr>
            <p:cNvPr id="10" name="テキスト ボックス 12"/>
            <p:cNvSpPr txBox="1">
              <a:spLocks noChangeArrowheads="1"/>
            </p:cNvSpPr>
            <p:nvPr/>
          </p:nvSpPr>
          <p:spPr bwMode="auto">
            <a:xfrm>
              <a:off x="2843568" y="2350241"/>
              <a:ext cx="2767622" cy="791619"/>
            </a:xfrm>
            <a:prstGeom prst="rect">
              <a:avLst/>
            </a:prstGeom>
            <a:noFill/>
            <a:ln w="9525">
              <a:noFill/>
              <a:miter lim="800000"/>
              <a:headEnd/>
              <a:tailEnd/>
            </a:ln>
          </p:spPr>
          <p:txBody>
            <a:bodyPr wrap="square">
              <a:spAutoFit/>
            </a:bodyPr>
            <a:lstStyle/>
            <a:p>
              <a:pPr algn="ctr"/>
              <a:r>
                <a:rPr lang="ja-JP" altLang="en-US" sz="1600" dirty="0"/>
                <a:t>海洋</a:t>
              </a:r>
              <a:r>
                <a:rPr lang="ja-JP" altLang="en-US" sz="1600" dirty="0" smtClean="0"/>
                <a:t>循環　実測値</a:t>
              </a:r>
              <a:endParaRPr lang="en-US" altLang="ja-JP" sz="1600" dirty="0" smtClean="0"/>
            </a:p>
            <a:p>
              <a:pPr algn="ctr"/>
              <a:r>
                <a:rPr lang="ja-JP" altLang="en-US" sz="1600" dirty="0" smtClean="0"/>
                <a:t>（</a:t>
              </a:r>
              <a:r>
                <a:rPr lang="en-US" altLang="ja-JP" sz="1600" dirty="0"/>
                <a:t>800dbar</a:t>
              </a:r>
              <a:r>
                <a:rPr lang="ja-JP" altLang="en-US" sz="1600" dirty="0"/>
                <a:t>基準</a:t>
              </a:r>
              <a:r>
                <a:rPr lang="en-US" altLang="ja-JP" sz="1600" dirty="0"/>
                <a:t>50dbar</a:t>
              </a:r>
              <a:r>
                <a:rPr lang="ja-JP" altLang="en-US" sz="1600" dirty="0"/>
                <a:t>面の力学高度偏差</a:t>
              </a:r>
              <a:r>
                <a:rPr lang="ja-JP" altLang="en-US" sz="1600" dirty="0" smtClean="0"/>
                <a:t>）</a:t>
              </a:r>
              <a:endParaRPr lang="en-US" altLang="ja-JP" sz="1600" dirty="0" smtClean="0"/>
            </a:p>
            <a:p>
              <a:pPr algn="ctr"/>
              <a:r>
                <a:rPr lang="en-US" altLang="ja-JP" sz="1600" dirty="0" smtClean="0"/>
                <a:t>Ocean dynamic height anomaly </a:t>
              </a:r>
              <a:endParaRPr lang="en-US" altLang="ja-JP" sz="1600" dirty="0"/>
            </a:p>
            <a:p>
              <a:endParaRPr lang="ja-JP" altLang="en-US" dirty="0"/>
            </a:p>
          </p:txBody>
        </p:sp>
        <p:sp>
          <p:nvSpPr>
            <p:cNvPr id="11" name="テキスト ボックス 13"/>
            <p:cNvSpPr txBox="1">
              <a:spLocks noChangeArrowheads="1"/>
            </p:cNvSpPr>
            <p:nvPr/>
          </p:nvSpPr>
          <p:spPr bwMode="auto">
            <a:xfrm>
              <a:off x="5981107" y="2453135"/>
              <a:ext cx="2664512" cy="417799"/>
            </a:xfrm>
            <a:prstGeom prst="rect">
              <a:avLst/>
            </a:prstGeom>
            <a:noFill/>
            <a:ln w="9525">
              <a:noFill/>
              <a:miter lim="800000"/>
              <a:headEnd/>
              <a:tailEnd/>
            </a:ln>
          </p:spPr>
          <p:txBody>
            <a:bodyPr>
              <a:spAutoFit/>
            </a:bodyPr>
            <a:lstStyle/>
            <a:p>
              <a:pPr algn="ctr"/>
              <a:r>
                <a:rPr lang="ja-JP" altLang="en-US" sz="1600" dirty="0" smtClean="0"/>
                <a:t>貯</a:t>
              </a:r>
              <a:r>
                <a:rPr lang="ja-JP" altLang="en-US" sz="1600" dirty="0" smtClean="0"/>
                <a:t>熱量　実測値</a:t>
              </a:r>
              <a:endParaRPr lang="en-US" altLang="ja-JP" sz="1600" dirty="0" smtClean="0"/>
            </a:p>
            <a:p>
              <a:pPr algn="ctr"/>
              <a:r>
                <a:rPr lang="ja-JP" altLang="en-US" sz="1600" dirty="0" smtClean="0"/>
                <a:t>太平洋</a:t>
              </a:r>
              <a:r>
                <a:rPr lang="ja-JP" altLang="en-US" sz="1600" dirty="0"/>
                <a:t>水層（</a:t>
              </a:r>
              <a:r>
                <a:rPr lang="en-US" altLang="ja-JP" sz="1600" dirty="0"/>
                <a:t>20-150m</a:t>
              </a:r>
              <a:r>
                <a:rPr lang="ja-JP" altLang="en-US" sz="1600" dirty="0" smtClean="0"/>
                <a:t>）</a:t>
              </a:r>
              <a:endParaRPr lang="ja-JP" altLang="en-US" sz="2000" dirty="0"/>
            </a:p>
          </p:txBody>
        </p:sp>
      </p:grpSp>
      <p:sp>
        <p:nvSpPr>
          <p:cNvPr id="14" name="テキスト ボックス 13"/>
          <p:cNvSpPr txBox="1">
            <a:spLocks noChangeAspect="1"/>
          </p:cNvSpPr>
          <p:nvPr/>
        </p:nvSpPr>
        <p:spPr>
          <a:xfrm>
            <a:off x="1547664" y="3501008"/>
            <a:ext cx="1257934" cy="257369"/>
          </a:xfrm>
          <a:prstGeom prst="rect">
            <a:avLst/>
          </a:prstGeom>
          <a:solidFill>
            <a:schemeClr val="bg1">
              <a:alpha val="60000"/>
            </a:schemeClr>
          </a:solidFill>
          <a:ln>
            <a:solidFill>
              <a:schemeClr val="tx1"/>
            </a:solidFill>
          </a:ln>
        </p:spPr>
        <p:txBody>
          <a:bodyPr lIns="36000" tIns="36000" rIns="36000" bIns="36000">
            <a:spAutoFit/>
          </a:bodyPr>
          <a:lstStyle/>
          <a:p>
            <a:pPr algn="ctr">
              <a:defRPr/>
            </a:pPr>
            <a:r>
              <a:rPr lang="ja-JP" altLang="en-US" sz="1200" b="1" dirty="0">
                <a:effectLst>
                  <a:outerShdw blurRad="38100" dist="38100" dir="2700000" algn="tl">
                    <a:srgbClr val="000000">
                      <a:alpha val="43137"/>
                    </a:srgbClr>
                  </a:outerShdw>
                </a:effectLst>
              </a:rPr>
              <a:t>循環流量：大</a:t>
            </a:r>
          </a:p>
        </p:txBody>
      </p:sp>
      <p:sp>
        <p:nvSpPr>
          <p:cNvPr id="16" name="テキスト ボックス 15"/>
          <p:cNvSpPr txBox="1">
            <a:spLocks noChangeAspect="1"/>
          </p:cNvSpPr>
          <p:nvPr/>
        </p:nvSpPr>
        <p:spPr>
          <a:xfrm>
            <a:off x="1547664" y="6309320"/>
            <a:ext cx="1255711" cy="257369"/>
          </a:xfrm>
          <a:prstGeom prst="rect">
            <a:avLst/>
          </a:prstGeom>
          <a:solidFill>
            <a:schemeClr val="bg1">
              <a:alpha val="60000"/>
            </a:schemeClr>
          </a:solidFill>
          <a:ln>
            <a:solidFill>
              <a:schemeClr val="tx1"/>
            </a:solidFill>
          </a:ln>
        </p:spPr>
        <p:txBody>
          <a:bodyPr lIns="36000" tIns="36000" rIns="36000" bIns="36000">
            <a:spAutoFit/>
          </a:bodyPr>
          <a:lstStyle/>
          <a:p>
            <a:pPr algn="ctr">
              <a:defRPr/>
            </a:pPr>
            <a:r>
              <a:rPr lang="ja-JP" altLang="en-US" sz="1200" b="1" dirty="0">
                <a:effectLst>
                  <a:outerShdw blurRad="38100" dist="38100" dir="2700000" algn="tl">
                    <a:srgbClr val="000000">
                      <a:alpha val="43137"/>
                    </a:srgbClr>
                  </a:outerShdw>
                </a:effectLst>
              </a:rPr>
              <a:t>循環流量：小</a:t>
            </a:r>
          </a:p>
        </p:txBody>
      </p:sp>
      <p:sp>
        <p:nvSpPr>
          <p:cNvPr id="20" name="タイトル 1"/>
          <p:cNvSpPr>
            <a:spLocks noGrp="1"/>
          </p:cNvSpPr>
          <p:nvPr>
            <p:ph type="title"/>
          </p:nvPr>
        </p:nvSpPr>
        <p:spPr>
          <a:xfrm>
            <a:off x="0" y="0"/>
            <a:ext cx="9144000" cy="404813"/>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a:normAutofit fontScale="90000"/>
          </a:bodyPr>
          <a:lstStyle/>
          <a:p>
            <a:pPr algn="l" eaLnBrk="1" hangingPunct="1">
              <a:defRPr/>
            </a:pPr>
            <a:r>
              <a:rPr lang="ja-JP" altLang="en-US" sz="2200" b="1" dirty="0" smtClean="0">
                <a:solidFill>
                  <a:schemeClr val="bg1"/>
                </a:solidFill>
              </a:rPr>
              <a:t>海洋循環・構造</a:t>
            </a:r>
            <a:r>
              <a:rPr lang="ja-JP" altLang="en-US" sz="2200" b="1" dirty="0" smtClean="0">
                <a:solidFill>
                  <a:schemeClr val="bg1"/>
                </a:solidFill>
              </a:rPr>
              <a:t>変動</a:t>
            </a:r>
            <a:r>
              <a:rPr lang="ja-JP" altLang="en-US" sz="2200" b="1" dirty="0" smtClean="0">
                <a:solidFill>
                  <a:schemeClr val="bg1"/>
                </a:solidFill>
              </a:rPr>
              <a:t>と</a:t>
            </a:r>
            <a:r>
              <a:rPr lang="ja-JP" altLang="en-US" sz="2200" b="1" dirty="0" smtClean="0">
                <a:solidFill>
                  <a:schemeClr val="bg1"/>
                </a:solidFill>
              </a:rPr>
              <a:t>海</a:t>
            </a:r>
            <a:r>
              <a:rPr lang="ja-JP" altLang="en-US" sz="2200" b="1" dirty="0" smtClean="0">
                <a:solidFill>
                  <a:schemeClr val="bg1"/>
                </a:solidFill>
              </a:rPr>
              <a:t>氷変動</a:t>
            </a:r>
            <a:endParaRPr lang="ja-JP" altLang="ja-JP" sz="1000" dirty="0">
              <a:solidFill>
                <a:schemeClr val="bg1"/>
              </a:solidFill>
            </a:endParaRPr>
          </a:p>
        </p:txBody>
      </p:sp>
      <p:pic>
        <p:nvPicPr>
          <p:cNvPr id="21" name="コンテンツ プレースホルダ 20" descr="AM2SI20120917IC0-2.gif"/>
          <p:cNvPicPr>
            <a:picLocks noGrp="1" noChangeAspect="1"/>
          </p:cNvPicPr>
          <p:nvPr>
            <p:ph idx="1"/>
          </p:nvPr>
        </p:nvPicPr>
        <p:blipFill>
          <a:blip r:embed="rId6" cstate="print"/>
          <a:stretch>
            <a:fillRect/>
          </a:stretch>
        </p:blipFill>
        <p:spPr>
          <a:xfrm>
            <a:off x="4860032" y="1544917"/>
            <a:ext cx="3714750" cy="2476500"/>
          </a:xfrm>
        </p:spPr>
      </p:pic>
      <p:pic>
        <p:nvPicPr>
          <p:cNvPr id="22" name="図 21" descr="AM2SI20140917IC0-2.png"/>
          <p:cNvPicPr>
            <a:picLocks noChangeAspect="1"/>
          </p:cNvPicPr>
          <p:nvPr/>
        </p:nvPicPr>
        <p:blipFill>
          <a:blip r:embed="rId7" cstate="print"/>
          <a:stretch>
            <a:fillRect/>
          </a:stretch>
        </p:blipFill>
        <p:spPr>
          <a:xfrm>
            <a:off x="4788024" y="4317421"/>
            <a:ext cx="3810868" cy="2540579"/>
          </a:xfrm>
          <a:prstGeom prst="rect">
            <a:avLst/>
          </a:prstGeom>
        </p:spPr>
      </p:pic>
      <p:sp>
        <p:nvSpPr>
          <p:cNvPr id="17" name="テキスト ボックス 16"/>
          <p:cNvSpPr txBox="1">
            <a:spLocks noChangeAspect="1"/>
          </p:cNvSpPr>
          <p:nvPr/>
        </p:nvSpPr>
        <p:spPr>
          <a:xfrm>
            <a:off x="6156176" y="6309320"/>
            <a:ext cx="1109029" cy="257369"/>
          </a:xfrm>
          <a:prstGeom prst="rect">
            <a:avLst/>
          </a:prstGeom>
          <a:solidFill>
            <a:schemeClr val="bg1">
              <a:alpha val="60000"/>
            </a:schemeClr>
          </a:solidFill>
          <a:ln>
            <a:solidFill>
              <a:schemeClr val="tx1"/>
            </a:solidFill>
          </a:ln>
        </p:spPr>
        <p:txBody>
          <a:bodyPr lIns="36000" tIns="36000" rIns="36000" bIns="36000">
            <a:spAutoFit/>
          </a:bodyPr>
          <a:lstStyle/>
          <a:p>
            <a:pPr algn="ctr">
              <a:defRPr/>
            </a:pPr>
            <a:r>
              <a:rPr lang="ja-JP" altLang="en-US" sz="1200" b="1" dirty="0">
                <a:effectLst>
                  <a:outerShdw blurRad="38100" dist="38100" dir="2700000" algn="tl">
                    <a:srgbClr val="000000">
                      <a:alpha val="43137"/>
                    </a:srgbClr>
                  </a:outerShdw>
                </a:effectLst>
              </a:rPr>
              <a:t>貯熱量：小</a:t>
            </a:r>
          </a:p>
        </p:txBody>
      </p:sp>
      <p:sp>
        <p:nvSpPr>
          <p:cNvPr id="15" name="テキスト ボックス 14"/>
          <p:cNvSpPr txBox="1">
            <a:spLocks noChangeAspect="1"/>
          </p:cNvSpPr>
          <p:nvPr/>
        </p:nvSpPr>
        <p:spPr>
          <a:xfrm>
            <a:off x="6156176" y="3501008"/>
            <a:ext cx="1109029" cy="257369"/>
          </a:xfrm>
          <a:prstGeom prst="rect">
            <a:avLst/>
          </a:prstGeom>
          <a:solidFill>
            <a:schemeClr val="bg1">
              <a:alpha val="60000"/>
            </a:schemeClr>
          </a:solidFill>
          <a:ln>
            <a:solidFill>
              <a:schemeClr val="tx1"/>
            </a:solidFill>
          </a:ln>
        </p:spPr>
        <p:txBody>
          <a:bodyPr lIns="36000" tIns="36000" rIns="36000" bIns="36000">
            <a:spAutoFit/>
          </a:bodyPr>
          <a:lstStyle/>
          <a:p>
            <a:pPr algn="ctr">
              <a:defRPr/>
            </a:pPr>
            <a:r>
              <a:rPr lang="ja-JP" altLang="en-US" sz="1200" b="1" dirty="0">
                <a:effectLst>
                  <a:outerShdw blurRad="38100" dist="38100" dir="2700000" algn="tl">
                    <a:srgbClr val="000000">
                      <a:alpha val="43137"/>
                    </a:srgbClr>
                  </a:outerShdw>
                </a:effectLst>
              </a:rPr>
              <a:t>貯熱量：大</a:t>
            </a:r>
          </a:p>
        </p:txBody>
      </p:sp>
      <p:sp>
        <p:nvSpPr>
          <p:cNvPr id="23" name="テキスト ボックス 47"/>
          <p:cNvSpPr txBox="1">
            <a:spLocks noChangeArrowheads="1"/>
          </p:cNvSpPr>
          <p:nvPr/>
        </p:nvSpPr>
        <p:spPr bwMode="auto">
          <a:xfrm>
            <a:off x="1979712" y="1412776"/>
            <a:ext cx="455253" cy="246221"/>
          </a:xfrm>
          <a:prstGeom prst="rect">
            <a:avLst/>
          </a:prstGeom>
          <a:solidFill>
            <a:schemeClr val="bg1"/>
          </a:solidFill>
          <a:ln w="9525">
            <a:noFill/>
            <a:miter lim="800000"/>
            <a:headEnd/>
            <a:tailEnd/>
          </a:ln>
        </p:spPr>
        <p:txBody>
          <a:bodyPr wrap="none" lIns="0" tIns="0" rIns="0" bIns="0">
            <a:spAutoFit/>
          </a:bodyPr>
          <a:lstStyle/>
          <a:p>
            <a:r>
              <a:rPr lang="en-US" altLang="ja-JP" sz="1600" b="1" dirty="0"/>
              <a:t>2012</a:t>
            </a:r>
            <a:endParaRPr lang="ja-JP" altLang="en-US" sz="1600" b="1" dirty="0"/>
          </a:p>
        </p:txBody>
      </p:sp>
      <p:sp>
        <p:nvSpPr>
          <p:cNvPr id="24" name="テキスト ボックス 50"/>
          <p:cNvSpPr txBox="1">
            <a:spLocks noChangeArrowheads="1"/>
          </p:cNvSpPr>
          <p:nvPr/>
        </p:nvSpPr>
        <p:spPr bwMode="auto">
          <a:xfrm>
            <a:off x="1979712" y="4221088"/>
            <a:ext cx="455253" cy="246221"/>
          </a:xfrm>
          <a:prstGeom prst="rect">
            <a:avLst/>
          </a:prstGeom>
          <a:solidFill>
            <a:schemeClr val="bg1"/>
          </a:solidFill>
          <a:ln w="9525">
            <a:noFill/>
            <a:miter lim="800000"/>
            <a:headEnd/>
            <a:tailEnd/>
          </a:ln>
        </p:spPr>
        <p:txBody>
          <a:bodyPr wrap="none" lIns="0" tIns="0" rIns="0" bIns="0">
            <a:spAutoFit/>
          </a:bodyPr>
          <a:lstStyle/>
          <a:p>
            <a:r>
              <a:rPr lang="en-US" altLang="ja-JP" sz="1600" b="1" dirty="0"/>
              <a:t>2014</a:t>
            </a:r>
            <a:endParaRPr lang="ja-JP" altLang="en-US" sz="1600" b="1" dirty="0"/>
          </a:p>
        </p:txBody>
      </p:sp>
      <p:sp>
        <p:nvSpPr>
          <p:cNvPr id="25" name="テキスト ボックス 47"/>
          <p:cNvSpPr txBox="1">
            <a:spLocks noChangeArrowheads="1"/>
          </p:cNvSpPr>
          <p:nvPr/>
        </p:nvSpPr>
        <p:spPr bwMode="auto">
          <a:xfrm>
            <a:off x="6444208" y="1412776"/>
            <a:ext cx="455253" cy="246221"/>
          </a:xfrm>
          <a:prstGeom prst="rect">
            <a:avLst/>
          </a:prstGeom>
          <a:solidFill>
            <a:schemeClr val="bg1"/>
          </a:solidFill>
          <a:ln w="9525">
            <a:noFill/>
            <a:miter lim="800000"/>
            <a:headEnd/>
            <a:tailEnd/>
          </a:ln>
        </p:spPr>
        <p:txBody>
          <a:bodyPr wrap="none" lIns="0" tIns="0" rIns="0" bIns="0">
            <a:spAutoFit/>
          </a:bodyPr>
          <a:lstStyle/>
          <a:p>
            <a:r>
              <a:rPr lang="en-US" altLang="ja-JP" sz="1600" b="1" dirty="0"/>
              <a:t>2012</a:t>
            </a:r>
            <a:endParaRPr lang="ja-JP" altLang="en-US" sz="1600" b="1" dirty="0"/>
          </a:p>
        </p:txBody>
      </p:sp>
      <p:sp>
        <p:nvSpPr>
          <p:cNvPr id="26" name="テキスト ボックス 50"/>
          <p:cNvSpPr txBox="1">
            <a:spLocks noChangeArrowheads="1"/>
          </p:cNvSpPr>
          <p:nvPr/>
        </p:nvSpPr>
        <p:spPr bwMode="auto">
          <a:xfrm>
            <a:off x="6444208" y="4221088"/>
            <a:ext cx="455253" cy="246221"/>
          </a:xfrm>
          <a:prstGeom prst="rect">
            <a:avLst/>
          </a:prstGeom>
          <a:solidFill>
            <a:schemeClr val="bg1"/>
          </a:solidFill>
          <a:ln w="9525">
            <a:noFill/>
            <a:miter lim="800000"/>
            <a:headEnd/>
            <a:tailEnd/>
          </a:ln>
        </p:spPr>
        <p:txBody>
          <a:bodyPr wrap="none" lIns="0" tIns="0" rIns="0" bIns="0">
            <a:spAutoFit/>
          </a:bodyPr>
          <a:lstStyle/>
          <a:p>
            <a:r>
              <a:rPr lang="en-US" altLang="ja-JP" sz="1600" b="1" dirty="0"/>
              <a:t>2014</a:t>
            </a:r>
            <a:endParaRPr lang="ja-JP" altLang="en-US" sz="16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strVal val="#ppt_w*0.70"/>
                                          </p:val>
                                        </p:tav>
                                        <p:tav tm="100000">
                                          <p:val>
                                            <p:strVal val="#ppt_w"/>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3779912" y="404664"/>
            <a:ext cx="5724127" cy="4620017"/>
            <a:chOff x="1811501" y="3678143"/>
            <a:chExt cx="6160023" cy="4620017"/>
          </a:xfrm>
        </p:grpSpPr>
        <p:pic>
          <p:nvPicPr>
            <p:cNvPr id="19" name="図 18" descr="simverr11_amsr2_ess12bt.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2581504" y="2908140"/>
              <a:ext cx="4620017" cy="6160023"/>
            </a:xfrm>
            <a:prstGeom prst="rect">
              <a:avLst/>
            </a:prstGeom>
          </p:spPr>
        </p:pic>
        <p:sp>
          <p:nvSpPr>
            <p:cNvPr id="16" name="テキスト ボックス 15"/>
            <p:cNvSpPr txBox="1"/>
            <p:nvPr/>
          </p:nvSpPr>
          <p:spPr>
            <a:xfrm>
              <a:off x="3051364" y="4077072"/>
              <a:ext cx="1134580" cy="285998"/>
            </a:xfrm>
            <a:prstGeom prst="rect">
              <a:avLst/>
            </a:prstGeom>
            <a:noFill/>
          </p:spPr>
          <p:txBody>
            <a:bodyPr wrap="none" rtlCol="0">
              <a:spAutoFit/>
            </a:bodyPr>
            <a:lstStyle/>
            <a:p>
              <a:r>
                <a:rPr kumimoji="1" lang="ja-JP" altLang="en-US" sz="1400" dirty="0" smtClean="0"/>
                <a:t>東向き速度</a:t>
              </a:r>
              <a:endParaRPr kumimoji="1" lang="ja-JP" altLang="en-US" sz="1400" dirty="0"/>
            </a:p>
          </p:txBody>
        </p:sp>
        <p:sp>
          <p:nvSpPr>
            <p:cNvPr id="17" name="テキスト ボックス 16"/>
            <p:cNvSpPr txBox="1"/>
            <p:nvPr/>
          </p:nvSpPr>
          <p:spPr>
            <a:xfrm>
              <a:off x="3051364" y="5301208"/>
              <a:ext cx="1134580" cy="285998"/>
            </a:xfrm>
            <a:prstGeom prst="rect">
              <a:avLst/>
            </a:prstGeom>
            <a:noFill/>
          </p:spPr>
          <p:txBody>
            <a:bodyPr wrap="none" rtlCol="0">
              <a:spAutoFit/>
            </a:bodyPr>
            <a:lstStyle/>
            <a:p>
              <a:r>
                <a:rPr kumimoji="1" lang="ja-JP" altLang="en-US" sz="1400" dirty="0" smtClean="0"/>
                <a:t>北向き速度</a:t>
              </a:r>
              <a:endParaRPr kumimoji="1" lang="ja-JP" altLang="en-US" sz="1400" dirty="0"/>
            </a:p>
          </p:txBody>
        </p:sp>
      </p:grpSp>
      <p:sp>
        <p:nvSpPr>
          <p:cNvPr id="14" name="タイトル 1"/>
          <p:cNvSpPr txBox="1">
            <a:spLocks/>
          </p:cNvSpPr>
          <p:nvPr/>
        </p:nvSpPr>
        <p:spPr bwMode="auto">
          <a:xfrm>
            <a:off x="0" y="0"/>
            <a:ext cx="9144000" cy="404813"/>
          </a:xfrm>
          <a:prstGeom prst="rect">
            <a:avLst/>
          </a:prstGeom>
          <a:solidFill>
            <a:schemeClr val="accent1">
              <a:lumMod val="75000"/>
            </a:schemeClr>
          </a:solidFill>
          <a:ln w="25400" cap="flat" cmpd="dbl" algn="ctr">
            <a:no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normAutofit fontScale="97500"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係留系観測（</a:t>
            </a:r>
            <a:r>
              <a:rPr kumimoji="1" lang="en-US" altLang="ja-JP" sz="2200" b="1" i="0" u="none" strike="noStrike" kern="1200" cap="none" spc="0" normalizeH="0" baseline="0" noProof="0" dirty="0" smtClean="0">
                <a:ln>
                  <a:noFill/>
                </a:ln>
                <a:solidFill>
                  <a:schemeClr val="bg1"/>
                </a:solidFill>
                <a:effectLst/>
                <a:uLnTx/>
                <a:uFillTx/>
                <a:latin typeface="+mn-lt"/>
                <a:ea typeface="+mn-ea"/>
                <a:cs typeface="+mn-cs"/>
              </a:rPr>
              <a:t>2012-2013</a:t>
            </a: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a:t>
            </a:r>
            <a:r>
              <a:rPr kumimoji="1" lang="en-US" altLang="ja-JP" sz="2200" b="1" i="0" u="none" strike="noStrike" kern="1200" cap="none" spc="0" normalizeH="0" baseline="0" noProof="0" dirty="0" smtClean="0">
                <a:ln>
                  <a:noFill/>
                </a:ln>
                <a:solidFill>
                  <a:schemeClr val="bg1"/>
                </a:solidFill>
                <a:effectLst/>
                <a:uLnTx/>
                <a:uFillTx/>
                <a:latin typeface="+mn-lt"/>
                <a:ea typeface="+mn-ea"/>
                <a:cs typeface="+mn-cs"/>
              </a:rPr>
              <a:t>AMSR-2</a:t>
            </a: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ベースの海氷速度ベクトルアルゴリズム</a:t>
            </a:r>
            <a:endParaRPr kumimoji="1" lang="ja-JP" altLang="ja-JP" sz="10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24" name="グループ化 23"/>
          <p:cNvGrpSpPr/>
          <p:nvPr/>
        </p:nvGrpSpPr>
        <p:grpSpPr>
          <a:xfrm>
            <a:off x="251520" y="476672"/>
            <a:ext cx="3523278" cy="4095725"/>
            <a:chOff x="5292080" y="2348880"/>
            <a:chExt cx="3523278" cy="4095725"/>
          </a:xfrm>
        </p:grpSpPr>
        <p:pic>
          <p:nvPicPr>
            <p:cNvPr id="2050" name="図 5" descr="説明: amsr2_20130303_psnl3sim.png"/>
            <p:cNvPicPr>
              <a:picLocks noChangeAspect="1" noChangeArrowheads="1"/>
            </p:cNvPicPr>
            <p:nvPr/>
          </p:nvPicPr>
          <p:blipFill>
            <a:blip r:embed="rId4" cstate="print"/>
            <a:srcRect/>
            <a:stretch>
              <a:fillRect/>
            </a:stretch>
          </p:blipFill>
          <p:spPr bwMode="auto">
            <a:xfrm>
              <a:off x="5292080" y="2348880"/>
              <a:ext cx="3523278" cy="4095725"/>
            </a:xfrm>
            <a:prstGeom prst="rect">
              <a:avLst/>
            </a:prstGeom>
            <a:noFill/>
            <a:ln w="9525">
              <a:noFill/>
              <a:miter lim="800000"/>
              <a:headEnd/>
              <a:tailEnd/>
            </a:ln>
          </p:spPr>
        </p:pic>
        <p:sp>
          <p:nvSpPr>
            <p:cNvPr id="23" name="正方形/長方形 22"/>
            <p:cNvSpPr/>
            <p:nvPr/>
          </p:nvSpPr>
          <p:spPr>
            <a:xfrm>
              <a:off x="6516216" y="5373216"/>
              <a:ext cx="72008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5004048" y="3429000"/>
            <a:ext cx="723275" cy="307777"/>
          </a:xfrm>
          <a:prstGeom prst="rect">
            <a:avLst/>
          </a:prstGeom>
          <a:noFill/>
        </p:spPr>
        <p:txBody>
          <a:bodyPr wrap="none" rtlCol="0">
            <a:spAutoFit/>
          </a:bodyPr>
          <a:lstStyle/>
          <a:p>
            <a:r>
              <a:rPr kumimoji="1" lang="ja-JP" altLang="en-US" sz="1400" dirty="0" smtClean="0"/>
              <a:t>速度差</a:t>
            </a:r>
            <a:endParaRPr kumimoji="1" lang="ja-JP" altLang="en-US" sz="1400" dirty="0"/>
          </a:p>
        </p:txBody>
      </p:sp>
      <p:pic>
        <p:nvPicPr>
          <p:cNvPr id="26" name="Picture 2" descr="スクリーンショット 2014-03-15 18"/>
          <p:cNvPicPr>
            <a:picLocks noChangeAspect="1" noChangeArrowheads="1"/>
          </p:cNvPicPr>
          <p:nvPr/>
        </p:nvPicPr>
        <p:blipFill>
          <a:blip r:embed="rId5" cstate="print"/>
          <a:srcRect/>
          <a:stretch>
            <a:fillRect/>
          </a:stretch>
        </p:blipFill>
        <p:spPr bwMode="auto">
          <a:xfrm>
            <a:off x="683568" y="4653136"/>
            <a:ext cx="1619672" cy="2042903"/>
          </a:xfrm>
          <a:prstGeom prst="rect">
            <a:avLst/>
          </a:prstGeom>
          <a:noFill/>
          <a:ln w="25400">
            <a:solidFill>
              <a:srgbClr val="FF0000"/>
            </a:solidFill>
            <a:miter lim="800000"/>
            <a:headEnd/>
            <a:tailEnd/>
          </a:ln>
        </p:spPr>
      </p:pic>
      <p:cxnSp>
        <p:nvCxnSpPr>
          <p:cNvPr id="28" name="直線コネクタ 27"/>
          <p:cNvCxnSpPr/>
          <p:nvPr/>
        </p:nvCxnSpPr>
        <p:spPr>
          <a:xfrm flipH="1">
            <a:off x="683568" y="4437112"/>
            <a:ext cx="792088" cy="2160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195736" y="4437112"/>
            <a:ext cx="144016" cy="2160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131840" y="5373216"/>
            <a:ext cx="5993949" cy="646331"/>
          </a:xfrm>
          <a:prstGeom prst="rect">
            <a:avLst/>
          </a:prstGeom>
          <a:noFill/>
        </p:spPr>
        <p:txBody>
          <a:bodyPr wrap="none" rtlCol="0">
            <a:spAutoFit/>
          </a:bodyPr>
          <a:lstStyle/>
          <a:p>
            <a:r>
              <a:rPr kumimoji="1" lang="ja-JP" altLang="en-US" dirty="0" smtClean="0"/>
              <a:t>・</a:t>
            </a:r>
            <a:r>
              <a:rPr kumimoji="1" lang="en-US" altLang="ja-JP" dirty="0" smtClean="0"/>
              <a:t>AMSR-2</a:t>
            </a:r>
            <a:r>
              <a:rPr kumimoji="1" lang="ja-JP" altLang="en-US" dirty="0" smtClean="0"/>
              <a:t>ベースの海氷速度算出アルゴリズムに利用</a:t>
            </a:r>
            <a:endParaRPr kumimoji="1" lang="en-US" altLang="ja-JP" dirty="0" smtClean="0"/>
          </a:p>
          <a:p>
            <a:r>
              <a:rPr lang="ja-JP" altLang="en-US" dirty="0" smtClean="0"/>
              <a:t>・高精度リアルタイム海氷速度データ提供計画（</a:t>
            </a:r>
            <a:r>
              <a:rPr lang="en-US" altLang="ja-JP" dirty="0" smtClean="0"/>
              <a:t>from JAXA</a:t>
            </a:r>
            <a:r>
              <a:rPr lang="ja-JP" altLang="en-US" dirty="0" smtClean="0"/>
              <a:t>）</a:t>
            </a:r>
            <a:endParaRPr kumimoji="1" lang="ja-JP" altLang="en-US" dirty="0"/>
          </a:p>
        </p:txBody>
      </p:sp>
    </p:spTree>
    <p:extLst>
      <p:ext uri="{BB962C8B-B14F-4D97-AF65-F5344CB8AC3E}">
        <p14:creationId xmlns="" xmlns:p14="http://schemas.microsoft.com/office/powerpoint/2010/main" val="2236496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I:\mat_yoshi\data\sim\tmp0224\Fig4_20140317.jpg"/>
          <p:cNvPicPr/>
          <p:nvPr/>
        </p:nvPicPr>
        <p:blipFill>
          <a:blip r:embed="rId2" cstate="print"/>
          <a:srcRect/>
          <a:stretch>
            <a:fillRect/>
          </a:stretch>
        </p:blipFill>
        <p:spPr bwMode="auto">
          <a:xfrm>
            <a:off x="179512" y="1844824"/>
            <a:ext cx="3924156" cy="5013176"/>
          </a:xfrm>
          <a:prstGeom prst="rect">
            <a:avLst/>
          </a:prstGeom>
          <a:noFill/>
          <a:ln w="9525">
            <a:noFill/>
            <a:miter lim="800000"/>
            <a:headEnd/>
            <a:tailEnd/>
          </a:ln>
        </p:spPr>
      </p:pic>
      <p:sp>
        <p:nvSpPr>
          <p:cNvPr id="2" name="タイトル 1"/>
          <p:cNvSpPr>
            <a:spLocks noGrp="1"/>
          </p:cNvSpPr>
          <p:nvPr>
            <p:ph type="title"/>
          </p:nvPr>
        </p:nvSpPr>
        <p:spPr>
          <a:xfrm>
            <a:off x="0" y="0"/>
            <a:ext cx="9144000" cy="692150"/>
          </a:xfrm>
          <a:solidFill>
            <a:schemeClr val="accent1">
              <a:lumMod val="75000"/>
            </a:schemeClr>
          </a:solidFill>
          <a:ln cmpd="dbl">
            <a:noFill/>
          </a:ln>
        </p:spPr>
        <p:style>
          <a:lnRef idx="2">
            <a:schemeClr val="accent2"/>
          </a:lnRef>
          <a:fillRef idx="1">
            <a:schemeClr val="lt1"/>
          </a:fillRef>
          <a:effectRef idx="0">
            <a:schemeClr val="accent2"/>
          </a:effectRef>
          <a:fontRef idx="minor">
            <a:schemeClr val="dk1"/>
          </a:fontRef>
        </p:style>
        <p:txBody>
          <a:bodyPr tIns="72000" bIns="72000" rtlCol="0">
            <a:normAutofit fontScale="90000"/>
          </a:bodyPr>
          <a:lstStyle/>
          <a:p>
            <a:pPr algn="l" fontAlgn="auto">
              <a:spcAft>
                <a:spcPts val="0"/>
              </a:spcAft>
              <a:defRPr/>
            </a:pPr>
            <a:r>
              <a:rPr lang="ja-JP" altLang="en-US" sz="2200" b="1" dirty="0" smtClean="0">
                <a:solidFill>
                  <a:schemeClr val="bg1"/>
                </a:solidFill>
              </a:rPr>
              <a:t>海洋循環変動と海洋変動</a:t>
            </a:r>
            <a:r>
              <a:rPr lang="en-US" altLang="ja-JP" sz="2200" b="1" dirty="0" smtClean="0">
                <a:solidFill>
                  <a:schemeClr val="bg1"/>
                </a:solidFill>
              </a:rPr>
              <a:t/>
            </a:r>
            <a:br>
              <a:rPr lang="en-US" altLang="ja-JP" sz="2200" b="1" dirty="0" smtClean="0">
                <a:solidFill>
                  <a:schemeClr val="bg1"/>
                </a:solidFill>
              </a:rPr>
            </a:br>
            <a:r>
              <a:rPr lang="en-US" altLang="ja-JP" sz="1800" b="1" dirty="0" smtClean="0">
                <a:solidFill>
                  <a:schemeClr val="bg1"/>
                </a:solidFill>
              </a:rPr>
              <a:t>【</a:t>
            </a:r>
            <a:r>
              <a:rPr lang="ja-JP" altLang="en-US" sz="1800" b="1" dirty="0" smtClean="0">
                <a:solidFill>
                  <a:schemeClr val="bg1"/>
                </a:solidFill>
              </a:rPr>
              <a:t>海盆スケールの海洋観測、係留系観測、衛星観測の融合</a:t>
            </a:r>
            <a:r>
              <a:rPr lang="en-US" altLang="ja-JP" sz="1800" b="1" dirty="0" smtClean="0">
                <a:solidFill>
                  <a:schemeClr val="bg1"/>
                </a:solidFill>
              </a:rPr>
              <a:t>】</a:t>
            </a:r>
            <a:endParaRPr lang="ja-JP" altLang="en-US" sz="2200" dirty="0">
              <a:solidFill>
                <a:schemeClr val="bg1"/>
              </a:solidFill>
            </a:endParaRPr>
          </a:p>
        </p:txBody>
      </p:sp>
      <p:sp>
        <p:nvSpPr>
          <p:cNvPr id="27652" name="Text Box 4"/>
          <p:cNvSpPr txBox="1">
            <a:spLocks noChangeArrowheads="1"/>
          </p:cNvSpPr>
          <p:nvPr/>
        </p:nvSpPr>
        <p:spPr bwMode="auto">
          <a:xfrm>
            <a:off x="0" y="662892"/>
            <a:ext cx="6876256" cy="147732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ja-JP" altLang="en-US" dirty="0" smtClean="0">
                <a:solidFill>
                  <a:prstClr val="black"/>
                </a:solidFill>
                <a:latin typeface="Calibri"/>
                <a:ea typeface="ＭＳ Ｐゴシック"/>
              </a:rPr>
              <a:t>・　海洋循環の外力応答　</a:t>
            </a:r>
            <a:r>
              <a:rPr lang="en-US" altLang="ja-JP" sz="1400" b="1" dirty="0" smtClean="0">
                <a:solidFill>
                  <a:prstClr val="black"/>
                </a:solidFill>
                <a:latin typeface="Calibri"/>
                <a:ea typeface="ＭＳ Ｐゴシック"/>
              </a:rPr>
              <a:t>【</a:t>
            </a:r>
            <a:r>
              <a:rPr lang="en-US" altLang="ja-JP" sz="1400" b="1" dirty="0" err="1" smtClean="0">
                <a:solidFill>
                  <a:prstClr val="black"/>
                </a:solidFill>
                <a:latin typeface="Calibri"/>
                <a:ea typeface="ＭＳ Ｐゴシック"/>
              </a:rPr>
              <a:t>Yoshizawa</a:t>
            </a:r>
            <a:r>
              <a:rPr lang="en-US" altLang="ja-JP" sz="1400" b="1" dirty="0" smtClean="0">
                <a:solidFill>
                  <a:prstClr val="black"/>
                </a:solidFill>
                <a:latin typeface="Calibri"/>
                <a:ea typeface="ＭＳ Ｐゴシック"/>
              </a:rPr>
              <a:t> et. al, (2014) in revision 】</a:t>
            </a:r>
            <a:endParaRPr lang="en-US" altLang="ja-JP" dirty="0" smtClean="0">
              <a:solidFill>
                <a:prstClr val="black"/>
              </a:solidFill>
              <a:latin typeface="Calibri"/>
              <a:ea typeface="ＭＳ Ｐゴシック"/>
            </a:endParaRPr>
          </a:p>
          <a:p>
            <a:r>
              <a:rPr lang="ja-JP" altLang="en-US" dirty="0" smtClean="0"/>
              <a:t>現在の循環形成に対する過去の海面応力の寄与を重回帰分析により求める。過去</a:t>
            </a:r>
            <a:r>
              <a:rPr lang="en-US" altLang="ja-JP" dirty="0" smtClean="0"/>
              <a:t>4</a:t>
            </a:r>
            <a:r>
              <a:rPr lang="ja-JP" altLang="en-US" dirty="0" smtClean="0"/>
              <a:t>年間の応力で現在の循環が決まっている。⇒モデル化</a:t>
            </a:r>
            <a:endParaRPr lang="en-US" altLang="ja-JP" dirty="0" smtClean="0"/>
          </a:p>
          <a:p>
            <a:pPr defTabSz="457200" fontAlgn="auto">
              <a:spcBef>
                <a:spcPts val="0"/>
              </a:spcBef>
              <a:spcAft>
                <a:spcPts val="0"/>
              </a:spcAft>
            </a:pPr>
            <a:r>
              <a:rPr lang="ja-JP" altLang="en-US" dirty="0" smtClean="0">
                <a:solidFill>
                  <a:prstClr val="black"/>
                </a:solidFill>
                <a:latin typeface="Calibri"/>
                <a:ea typeface="ＭＳ Ｐゴシック"/>
              </a:rPr>
              <a:t>海洋データを用いず、準リアルタイムの衛星データ（海氷速度）もしくは海上風速のみで上層の海洋循環を推定することに成功</a:t>
            </a:r>
            <a:endParaRPr lang="en-US" altLang="ja-JP" dirty="0" smtClean="0">
              <a:solidFill>
                <a:prstClr val="black"/>
              </a:solidFill>
              <a:latin typeface="Calibri"/>
              <a:ea typeface="ＭＳ Ｐゴシック"/>
            </a:endParaRPr>
          </a:p>
        </p:txBody>
      </p:sp>
      <p:pic>
        <p:nvPicPr>
          <p:cNvPr id="4" name="図 3" descr="I:\mat_yoshi\data\2013\Aug2013\Fig9_20131101a.jpg"/>
          <p:cNvPicPr>
            <a:picLocks noChangeAspect="1" noChangeArrowheads="1"/>
          </p:cNvPicPr>
          <p:nvPr/>
        </p:nvPicPr>
        <p:blipFill>
          <a:blip r:embed="rId3" cstate="print"/>
          <a:srcRect/>
          <a:stretch>
            <a:fillRect/>
          </a:stretch>
        </p:blipFill>
        <p:spPr bwMode="auto">
          <a:xfrm>
            <a:off x="4751757" y="2780928"/>
            <a:ext cx="4392243" cy="3116035"/>
          </a:xfrm>
          <a:prstGeom prst="rect">
            <a:avLst/>
          </a:prstGeom>
          <a:noFill/>
          <a:ln w="9525">
            <a:noFill/>
            <a:miter lim="800000"/>
            <a:headEnd/>
            <a:tailEnd/>
          </a:ln>
        </p:spPr>
      </p:pic>
      <p:sp>
        <p:nvSpPr>
          <p:cNvPr id="7" name="テキスト ボックス 7"/>
          <p:cNvSpPr txBox="1">
            <a:spLocks noChangeArrowheads="1"/>
          </p:cNvSpPr>
          <p:nvPr/>
        </p:nvSpPr>
        <p:spPr bwMode="auto">
          <a:xfrm>
            <a:off x="5364088" y="5877272"/>
            <a:ext cx="3227165" cy="738664"/>
          </a:xfrm>
          <a:prstGeom prst="rect">
            <a:avLst/>
          </a:prstGeom>
          <a:solidFill>
            <a:schemeClr val="tx2">
              <a:lumMod val="20000"/>
              <a:lumOff val="80000"/>
            </a:schemeClr>
          </a:solidFill>
          <a:ln w="9525">
            <a:noFill/>
            <a:miter lim="800000"/>
            <a:headEnd/>
            <a:tailEnd/>
          </a:ln>
        </p:spPr>
        <p:txBody>
          <a:bodyPr wrap="none">
            <a:spAutoFit/>
          </a:bodyPr>
          <a:lstStyle/>
          <a:p>
            <a:pPr defTabSz="457200" fontAlgn="auto">
              <a:spcBef>
                <a:spcPts val="0"/>
              </a:spcBef>
              <a:spcAft>
                <a:spcPts val="0"/>
              </a:spcAft>
            </a:pPr>
            <a:r>
              <a:rPr lang="en-US" altLang="ja-JP" sz="1400" dirty="0" smtClean="0">
                <a:solidFill>
                  <a:srgbClr val="FF0000"/>
                </a:solidFill>
                <a:latin typeface="Calibri"/>
                <a:ea typeface="ＭＳ Ｐゴシック"/>
              </a:rPr>
              <a:t>10cm</a:t>
            </a:r>
            <a:r>
              <a:rPr lang="ja-JP" altLang="en-US" sz="1400" dirty="0">
                <a:solidFill>
                  <a:srgbClr val="FF0000"/>
                </a:solidFill>
                <a:latin typeface="Calibri"/>
                <a:ea typeface="ＭＳ Ｐゴシック"/>
              </a:rPr>
              <a:t>の</a:t>
            </a:r>
            <a:r>
              <a:rPr lang="ja-JP" altLang="en-US" sz="1400" dirty="0" smtClean="0">
                <a:solidFill>
                  <a:srgbClr val="FF0000"/>
                </a:solidFill>
                <a:latin typeface="Calibri"/>
                <a:ea typeface="ＭＳ Ｐゴシック"/>
              </a:rPr>
              <a:t>変動振幅の事象</a:t>
            </a:r>
            <a:endParaRPr lang="en-US" altLang="ja-JP" sz="1400" dirty="0">
              <a:solidFill>
                <a:srgbClr val="FF0000"/>
              </a:solidFill>
              <a:latin typeface="Calibri"/>
              <a:ea typeface="ＭＳ Ｐゴシック"/>
            </a:endParaRPr>
          </a:p>
          <a:p>
            <a:pPr defTabSz="457200" fontAlgn="auto">
              <a:spcBef>
                <a:spcPts val="0"/>
              </a:spcBef>
              <a:spcAft>
                <a:spcPts val="0"/>
              </a:spcAft>
            </a:pPr>
            <a:r>
              <a:rPr lang="ja-JP" altLang="en-US" sz="1400" dirty="0">
                <a:solidFill>
                  <a:srgbClr val="FF0000"/>
                </a:solidFill>
                <a:latin typeface="Calibri"/>
                <a:ea typeface="ＭＳ Ｐゴシック"/>
              </a:rPr>
              <a:t>衛星高度計等の直接観測データなし</a:t>
            </a:r>
            <a:r>
              <a:rPr lang="ja-JP" altLang="en-US" sz="1400" dirty="0" smtClean="0">
                <a:solidFill>
                  <a:srgbClr val="FF0000"/>
                </a:solidFill>
                <a:latin typeface="Calibri"/>
                <a:ea typeface="ＭＳ Ｐゴシック"/>
              </a:rPr>
              <a:t>で</a:t>
            </a:r>
            <a:endParaRPr lang="en-US" altLang="ja-JP" sz="1400" dirty="0" smtClean="0">
              <a:solidFill>
                <a:srgbClr val="FF0000"/>
              </a:solidFill>
              <a:latin typeface="Calibri"/>
              <a:ea typeface="ＭＳ Ｐゴシック"/>
            </a:endParaRPr>
          </a:p>
          <a:p>
            <a:pPr defTabSz="457200" fontAlgn="auto">
              <a:spcBef>
                <a:spcPts val="0"/>
              </a:spcBef>
              <a:spcAft>
                <a:spcPts val="0"/>
              </a:spcAft>
            </a:pPr>
            <a:r>
              <a:rPr lang="en-US" altLang="ja-JP" sz="1400" dirty="0" smtClean="0">
                <a:solidFill>
                  <a:srgbClr val="FF0000"/>
                </a:solidFill>
                <a:latin typeface="Calibri"/>
                <a:ea typeface="ＭＳ Ｐゴシック"/>
              </a:rPr>
              <a:t>0.2cm</a:t>
            </a:r>
            <a:r>
              <a:rPr lang="ja-JP" altLang="en-US" sz="1400" dirty="0">
                <a:solidFill>
                  <a:srgbClr val="FF0000"/>
                </a:solidFill>
                <a:latin typeface="Calibri"/>
                <a:ea typeface="ＭＳ Ｐゴシック"/>
              </a:rPr>
              <a:t>の精度で推定</a:t>
            </a:r>
            <a:r>
              <a:rPr lang="ja-JP" altLang="en-US" sz="1400" dirty="0" smtClean="0">
                <a:solidFill>
                  <a:srgbClr val="FF0000"/>
                </a:solidFill>
                <a:latin typeface="Calibri"/>
                <a:ea typeface="ＭＳ Ｐゴシック"/>
              </a:rPr>
              <a:t>可能（</a:t>
            </a:r>
            <a:r>
              <a:rPr lang="en-US" altLang="ja-JP" sz="1400" dirty="0" smtClean="0">
                <a:solidFill>
                  <a:srgbClr val="FF0000"/>
                </a:solidFill>
                <a:latin typeface="Calibri"/>
                <a:ea typeface="ＭＳ Ｐゴシック"/>
              </a:rPr>
              <a:t>98%</a:t>
            </a:r>
            <a:r>
              <a:rPr lang="ja-JP" altLang="en-US" sz="1400" dirty="0" smtClean="0">
                <a:solidFill>
                  <a:srgbClr val="FF0000"/>
                </a:solidFill>
                <a:latin typeface="Calibri"/>
                <a:ea typeface="ＭＳ Ｐゴシック"/>
              </a:rPr>
              <a:t>の精度）</a:t>
            </a:r>
            <a:endParaRPr lang="ja-JP" altLang="en-US" sz="1400" dirty="0">
              <a:solidFill>
                <a:srgbClr val="FF0000"/>
              </a:solidFill>
              <a:latin typeface="Calibri"/>
              <a:ea typeface="ＭＳ Ｐゴシック"/>
            </a:endParaRPr>
          </a:p>
        </p:txBody>
      </p:sp>
      <p:sp>
        <p:nvSpPr>
          <p:cNvPr id="8" name="テキスト ボックス 7"/>
          <p:cNvSpPr txBox="1">
            <a:spLocks noChangeArrowheads="1"/>
          </p:cNvSpPr>
          <p:nvPr/>
        </p:nvSpPr>
        <p:spPr bwMode="auto">
          <a:xfrm>
            <a:off x="251520" y="6550223"/>
            <a:ext cx="3648756" cy="307777"/>
          </a:xfrm>
          <a:prstGeom prst="rect">
            <a:avLst/>
          </a:prstGeom>
          <a:solidFill>
            <a:schemeClr val="tx2">
              <a:lumMod val="20000"/>
              <a:lumOff val="80000"/>
            </a:schemeClr>
          </a:solidFill>
          <a:ln w="9525">
            <a:noFill/>
            <a:miter lim="800000"/>
            <a:headEnd/>
            <a:tailEnd/>
          </a:ln>
        </p:spPr>
        <p:txBody>
          <a:bodyPr wrap="none">
            <a:spAutoFit/>
          </a:bodyPr>
          <a:lstStyle/>
          <a:p>
            <a:pPr defTabSz="457200" fontAlgn="auto">
              <a:spcBef>
                <a:spcPts val="0"/>
              </a:spcBef>
              <a:spcAft>
                <a:spcPts val="0"/>
              </a:spcAft>
            </a:pPr>
            <a:r>
              <a:rPr lang="ja-JP" altLang="en-US" sz="1400" dirty="0" smtClean="0">
                <a:solidFill>
                  <a:srgbClr val="FF0000"/>
                </a:solidFill>
                <a:latin typeface="Calibri"/>
                <a:ea typeface="ＭＳ Ｐゴシック"/>
              </a:rPr>
              <a:t>海洋循環は海面応力に対し約３年遅れで応答</a:t>
            </a:r>
            <a:endParaRPr lang="ja-JP" altLang="en-US" sz="1400" dirty="0">
              <a:solidFill>
                <a:srgbClr val="FF0000"/>
              </a:solidFill>
              <a:latin typeface="Calibri"/>
              <a:ea typeface="ＭＳ Ｐゴシック"/>
            </a:endParaRPr>
          </a:p>
        </p:txBody>
      </p:sp>
      <p:sp>
        <p:nvSpPr>
          <p:cNvPr id="9" name="右矢印 8"/>
          <p:cNvSpPr/>
          <p:nvPr/>
        </p:nvSpPr>
        <p:spPr>
          <a:xfrm>
            <a:off x="4067944" y="4149080"/>
            <a:ext cx="841571" cy="523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a:solidFill>
                <a:prstClr val="white"/>
              </a:solidFill>
            </a:endParaRPr>
          </a:p>
        </p:txBody>
      </p:sp>
      <p:sp>
        <p:nvSpPr>
          <p:cNvPr id="10" name="テキスト ボックス 9"/>
          <p:cNvSpPr txBox="1">
            <a:spLocks noChangeArrowheads="1"/>
          </p:cNvSpPr>
          <p:nvPr/>
        </p:nvSpPr>
        <p:spPr bwMode="auto">
          <a:xfrm>
            <a:off x="3995936" y="4293096"/>
            <a:ext cx="723275" cy="307777"/>
          </a:xfrm>
          <a:prstGeom prst="rect">
            <a:avLst/>
          </a:prstGeom>
          <a:noFill/>
          <a:ln w="9525">
            <a:noFill/>
            <a:miter lim="800000"/>
            <a:headEnd/>
            <a:tailEnd/>
          </a:ln>
        </p:spPr>
        <p:txBody>
          <a:bodyPr wrap="none">
            <a:spAutoFit/>
          </a:bodyPr>
          <a:lstStyle/>
          <a:p>
            <a:pPr defTabSz="457200" fontAlgn="auto">
              <a:spcBef>
                <a:spcPts val="0"/>
              </a:spcBef>
              <a:spcAft>
                <a:spcPts val="0"/>
              </a:spcAft>
            </a:pPr>
            <a:r>
              <a:rPr lang="ja-JP" altLang="en-US" sz="1400" b="1" dirty="0" smtClean="0">
                <a:solidFill>
                  <a:srgbClr val="FF0000"/>
                </a:solidFill>
                <a:latin typeface="Calibri"/>
                <a:ea typeface="ＭＳ Ｐゴシック"/>
              </a:rPr>
              <a:t>定量化</a:t>
            </a:r>
            <a:endParaRPr lang="ja-JP" altLang="en-US" sz="1400" b="1" dirty="0">
              <a:solidFill>
                <a:srgbClr val="FF0000"/>
              </a:solidFill>
              <a:latin typeface="Calibri"/>
              <a:ea typeface="ＭＳ Ｐゴシック"/>
            </a:endParaRPr>
          </a:p>
        </p:txBody>
      </p:sp>
      <p:pic>
        <p:nvPicPr>
          <p:cNvPr id="3" name="Picture 2"/>
          <p:cNvPicPr>
            <a:picLocks noChangeAspect="1" noChangeArrowheads="1"/>
          </p:cNvPicPr>
          <p:nvPr/>
        </p:nvPicPr>
        <p:blipFill>
          <a:blip r:embed="rId4" cstate="print"/>
          <a:srcRect/>
          <a:stretch>
            <a:fillRect/>
          </a:stretch>
        </p:blipFill>
        <p:spPr bwMode="auto">
          <a:xfrm>
            <a:off x="6948264" y="836712"/>
            <a:ext cx="1944216" cy="1938316"/>
          </a:xfrm>
          <a:prstGeom prst="rect">
            <a:avLst/>
          </a:prstGeom>
          <a:noFill/>
          <a:ln w="9525">
            <a:noFill/>
            <a:miter lim="800000"/>
            <a:headEnd/>
            <a:tailEnd/>
          </a:ln>
        </p:spPr>
      </p:pic>
      <p:sp>
        <p:nvSpPr>
          <p:cNvPr id="40" name="テキスト ボックス 39"/>
          <p:cNvSpPr txBox="1"/>
          <p:nvPr/>
        </p:nvSpPr>
        <p:spPr>
          <a:xfrm>
            <a:off x="6372200" y="2996952"/>
            <a:ext cx="2066591" cy="461665"/>
          </a:xfrm>
          <a:prstGeom prst="rect">
            <a:avLst/>
          </a:prstGeom>
          <a:noFill/>
        </p:spPr>
        <p:txBody>
          <a:bodyPr wrap="none" rtlCol="0">
            <a:spAutoFit/>
          </a:bodyPr>
          <a:lstStyle/>
          <a:p>
            <a:r>
              <a:rPr kumimoji="1" lang="ja-JP" altLang="en-US" sz="1200" dirty="0" smtClean="0"/>
              <a:t>実線：海氷速度を用いた推定</a:t>
            </a:r>
            <a:endParaRPr kumimoji="1" lang="en-US" altLang="ja-JP" sz="1200" dirty="0" smtClean="0"/>
          </a:p>
          <a:p>
            <a:r>
              <a:rPr lang="ja-JP" altLang="en-US" sz="1200" dirty="0" smtClean="0"/>
              <a:t>破線：海上風を用いた推定</a:t>
            </a:r>
            <a:endParaRPr kumimoji="1" lang="ja-JP" altLang="en-US" sz="1200" dirty="0"/>
          </a:p>
        </p:txBody>
      </p:sp>
      <p:sp>
        <p:nvSpPr>
          <p:cNvPr id="41" name="テキスト ボックス 40"/>
          <p:cNvSpPr txBox="1"/>
          <p:nvPr/>
        </p:nvSpPr>
        <p:spPr>
          <a:xfrm>
            <a:off x="5292080" y="4437112"/>
            <a:ext cx="3031599" cy="461665"/>
          </a:xfrm>
          <a:prstGeom prst="rect">
            <a:avLst/>
          </a:prstGeom>
          <a:noFill/>
        </p:spPr>
        <p:txBody>
          <a:bodyPr wrap="none" rtlCol="0">
            <a:spAutoFit/>
          </a:bodyPr>
          <a:lstStyle/>
          <a:p>
            <a:r>
              <a:rPr kumimoji="1" lang="ja-JP" altLang="en-US" sz="1200" dirty="0" smtClean="0"/>
              <a:t>実測値との査（実線：海氷速度を用いた推定</a:t>
            </a:r>
            <a:endParaRPr kumimoji="1" lang="en-US" altLang="ja-JP" sz="1200" dirty="0" smtClean="0"/>
          </a:p>
          <a:p>
            <a:r>
              <a:rPr lang="ja-JP" altLang="en-US" sz="1200" dirty="0" smtClean="0"/>
              <a:t>破線：海上風を用いた推定）</a:t>
            </a:r>
            <a:endParaRPr kumimoji="1" lang="ja-JP" alt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95789" y="750390"/>
            <a:ext cx="8642350" cy="646331"/>
          </a:xfrm>
          <a:prstGeom prst="rect">
            <a:avLst/>
          </a:prstGeom>
          <a:noFill/>
          <a:ln w="9525">
            <a:noFill/>
            <a:miter lim="800000"/>
            <a:headEnd/>
            <a:tailEnd/>
          </a:ln>
          <a:effectLst/>
        </p:spPr>
        <p:txBody>
          <a:bodyPr>
            <a:spAutoFit/>
          </a:bodyPr>
          <a:lstStyle/>
          <a:p>
            <a:pPr defTabSz="457200" fontAlgn="auto">
              <a:spcBef>
                <a:spcPts val="0"/>
              </a:spcBef>
              <a:spcAft>
                <a:spcPts val="0"/>
              </a:spcAft>
            </a:pPr>
            <a:r>
              <a:rPr lang="ja-JP" altLang="en-US" dirty="0" smtClean="0">
                <a:solidFill>
                  <a:prstClr val="black"/>
                </a:solidFill>
                <a:latin typeface="Calibri"/>
                <a:ea typeface="ＭＳ Ｐゴシック"/>
              </a:rPr>
              <a:t>基盤係留系データ解析</a:t>
            </a:r>
            <a:endParaRPr lang="en-US" altLang="ja-JP" dirty="0" smtClean="0">
              <a:solidFill>
                <a:prstClr val="black"/>
              </a:solidFill>
              <a:latin typeface="Calibri"/>
              <a:ea typeface="ＭＳ Ｐゴシック"/>
            </a:endParaRPr>
          </a:p>
          <a:p>
            <a:pPr defTabSz="457200" fontAlgn="auto">
              <a:spcBef>
                <a:spcPts val="0"/>
              </a:spcBef>
              <a:spcAft>
                <a:spcPts val="0"/>
              </a:spcAft>
              <a:buFont typeface="Arial" pitchFamily="34" charset="0"/>
              <a:buChar char="•"/>
            </a:pPr>
            <a:r>
              <a:rPr lang="ja-JP" altLang="en-US" dirty="0" smtClean="0">
                <a:solidFill>
                  <a:prstClr val="black"/>
                </a:solidFill>
                <a:latin typeface="Calibri"/>
                <a:ea typeface="ＭＳ Ｐゴシック"/>
              </a:rPr>
              <a:t>海盆域における海洋循環</a:t>
            </a:r>
            <a:endParaRPr lang="ja-JP" altLang="en-US" dirty="0">
              <a:solidFill>
                <a:prstClr val="black"/>
              </a:solidFill>
              <a:latin typeface="Calibri"/>
              <a:ea typeface="ＭＳ Ｐゴシック"/>
            </a:endParaRPr>
          </a:p>
        </p:txBody>
      </p:sp>
      <p:pic>
        <p:nvPicPr>
          <p:cNvPr id="4100" name="Picture 4" descr="F:\ARAON\LSSL2013\Koji\GAM_DATA\mmp\G2_2013\mat\dh.png"/>
          <p:cNvPicPr>
            <a:picLocks noChangeAspect="1" noChangeArrowheads="1"/>
          </p:cNvPicPr>
          <p:nvPr/>
        </p:nvPicPr>
        <p:blipFill>
          <a:blip r:embed="rId2" cstate="print"/>
          <a:srcRect/>
          <a:stretch>
            <a:fillRect/>
          </a:stretch>
        </p:blipFill>
        <p:spPr bwMode="auto">
          <a:xfrm>
            <a:off x="-84128" y="3175280"/>
            <a:ext cx="4911657" cy="3682720"/>
          </a:xfrm>
          <a:prstGeom prst="rect">
            <a:avLst/>
          </a:prstGeom>
          <a:noFill/>
        </p:spPr>
      </p:pic>
      <p:pic>
        <p:nvPicPr>
          <p:cNvPr id="4098" name="Picture 2"/>
          <p:cNvPicPr>
            <a:picLocks noChangeAspect="1" noChangeArrowheads="1"/>
          </p:cNvPicPr>
          <p:nvPr/>
        </p:nvPicPr>
        <p:blipFill>
          <a:blip r:embed="rId3" cstate="print"/>
          <a:srcRect/>
          <a:stretch>
            <a:fillRect/>
          </a:stretch>
        </p:blipFill>
        <p:spPr bwMode="auto">
          <a:xfrm>
            <a:off x="250825" y="1627951"/>
            <a:ext cx="4166139" cy="1777215"/>
          </a:xfrm>
          <a:prstGeom prst="rect">
            <a:avLst/>
          </a:prstGeom>
          <a:noFill/>
          <a:ln w="9525">
            <a:noFill/>
            <a:miter lim="800000"/>
            <a:headEnd/>
            <a:tailEnd/>
          </a:ln>
        </p:spPr>
      </p:pic>
      <p:sp>
        <p:nvSpPr>
          <p:cNvPr id="8" name="テキスト ボックス 23"/>
          <p:cNvSpPr txBox="1">
            <a:spLocks noChangeArrowheads="1"/>
          </p:cNvSpPr>
          <p:nvPr/>
        </p:nvSpPr>
        <p:spPr bwMode="auto">
          <a:xfrm>
            <a:off x="4644008" y="5373216"/>
            <a:ext cx="4320480" cy="1200329"/>
          </a:xfrm>
          <a:prstGeom prst="rect">
            <a:avLst/>
          </a:prstGeom>
          <a:solidFill>
            <a:srgbClr val="EBF1DE"/>
          </a:solidFill>
          <a:ln>
            <a:solidFill>
              <a:srgbClr val="1F497D"/>
            </a:solidFill>
          </a:ln>
          <a:effectLst>
            <a:outerShdw blurRad="50800" dist="38100" dir="2700000" algn="tl" rotWithShape="0">
              <a:prstClr val="black">
                <a:alpha val="40000"/>
              </a:prstClr>
            </a:outerShdw>
          </a:effec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fontAlgn="auto">
              <a:spcBef>
                <a:spcPts val="0"/>
              </a:spcBef>
              <a:spcAft>
                <a:spcPts val="0"/>
              </a:spcAft>
              <a:defRPr/>
            </a:pPr>
            <a:r>
              <a:rPr lang="ja-JP" altLang="en-US" sz="1800" dirty="0" smtClean="0">
                <a:solidFill>
                  <a:srgbClr val="000090"/>
                </a:solidFill>
                <a:latin typeface="ＭＳ Ｐゴシック"/>
                <a:ea typeface="ＭＳ Ｐゴシック"/>
              </a:rPr>
              <a:t>海洋循環推定（前頁）の妥当性を確認</a:t>
            </a:r>
            <a:endParaRPr lang="en-US" altLang="ja-JP" sz="1800" dirty="0" smtClean="0">
              <a:solidFill>
                <a:srgbClr val="000090"/>
              </a:solidFill>
              <a:latin typeface="ＭＳ Ｐゴシック"/>
              <a:ea typeface="ＭＳ Ｐゴシック"/>
            </a:endParaRPr>
          </a:p>
          <a:p>
            <a:pPr defTabSz="457200" fontAlgn="auto">
              <a:spcBef>
                <a:spcPts val="0"/>
              </a:spcBef>
              <a:spcAft>
                <a:spcPts val="0"/>
              </a:spcAft>
              <a:defRPr/>
            </a:pPr>
            <a:endParaRPr lang="en-US" altLang="ja-JP" sz="1800" dirty="0" smtClean="0">
              <a:solidFill>
                <a:srgbClr val="000090"/>
              </a:solidFill>
              <a:latin typeface="ＭＳ Ｐゴシック"/>
              <a:ea typeface="ＭＳ Ｐゴシック"/>
            </a:endParaRPr>
          </a:p>
          <a:p>
            <a:pPr defTabSz="457200" fontAlgn="auto">
              <a:spcBef>
                <a:spcPts val="0"/>
              </a:spcBef>
              <a:spcAft>
                <a:spcPts val="0"/>
              </a:spcAft>
              <a:defRPr/>
            </a:pPr>
            <a:r>
              <a:rPr lang="ja-JP" altLang="en-US" sz="1800" dirty="0" smtClean="0">
                <a:solidFill>
                  <a:srgbClr val="FF0000"/>
                </a:solidFill>
                <a:latin typeface="ＭＳ Ｐゴシック"/>
                <a:ea typeface="ＭＳ Ｐゴシック"/>
              </a:rPr>
              <a:t>海洋貯熱量変動は、</a:t>
            </a:r>
            <a:r>
              <a:rPr lang="ja-JP" altLang="en-US" sz="1800" dirty="0" smtClean="0">
                <a:solidFill>
                  <a:srgbClr val="000090"/>
                </a:solidFill>
                <a:latin typeface="ＭＳ Ｐゴシック"/>
                <a:ea typeface="ＭＳ Ｐゴシック"/>
              </a:rPr>
              <a:t>海洋循環変動から約</a:t>
            </a:r>
            <a:r>
              <a:rPr lang="en-US" altLang="ja-JP" sz="1800" dirty="0" smtClean="0">
                <a:solidFill>
                  <a:srgbClr val="000090"/>
                </a:solidFill>
                <a:latin typeface="ＭＳ Ｐゴシック"/>
                <a:ea typeface="ＭＳ Ｐゴシック"/>
              </a:rPr>
              <a:t>1</a:t>
            </a:r>
            <a:r>
              <a:rPr lang="ja-JP" altLang="en-US" sz="1800" dirty="0" smtClean="0">
                <a:solidFill>
                  <a:srgbClr val="000090"/>
                </a:solidFill>
                <a:latin typeface="ＭＳ Ｐゴシック"/>
                <a:ea typeface="ＭＳ Ｐゴシック"/>
              </a:rPr>
              <a:t>年の遅れ、</a:t>
            </a:r>
            <a:r>
              <a:rPr lang="ja-JP" altLang="en-US" sz="1800" dirty="0" smtClean="0">
                <a:solidFill>
                  <a:srgbClr val="FF0000"/>
                </a:solidFill>
                <a:latin typeface="ＭＳ Ｐゴシック"/>
                <a:ea typeface="ＭＳ Ｐゴシック"/>
              </a:rPr>
              <a:t>応力変動に対して約</a:t>
            </a:r>
            <a:r>
              <a:rPr lang="en-US" altLang="ja-JP" sz="1800" dirty="0" smtClean="0">
                <a:solidFill>
                  <a:srgbClr val="FF0000"/>
                </a:solidFill>
                <a:latin typeface="ＭＳ Ｐゴシック"/>
                <a:ea typeface="ＭＳ Ｐゴシック"/>
              </a:rPr>
              <a:t>4</a:t>
            </a:r>
            <a:r>
              <a:rPr lang="ja-JP" altLang="en-US" sz="1800" dirty="0" smtClean="0">
                <a:solidFill>
                  <a:srgbClr val="FF0000"/>
                </a:solidFill>
                <a:latin typeface="ＭＳ Ｐゴシック"/>
                <a:ea typeface="ＭＳ Ｐゴシック"/>
              </a:rPr>
              <a:t>年遅れる。</a:t>
            </a:r>
            <a:endParaRPr lang="en-US" altLang="ja-JP" sz="1800" dirty="0" smtClean="0">
              <a:solidFill>
                <a:srgbClr val="000090"/>
              </a:solidFill>
              <a:latin typeface="ＭＳ Ｐゴシック"/>
              <a:ea typeface="ＭＳ Ｐゴシック"/>
            </a:endParaRPr>
          </a:p>
        </p:txBody>
      </p:sp>
      <p:pic>
        <p:nvPicPr>
          <p:cNvPr id="4102" name="Picture 6" descr="C:\Users\Koji Shimada\Desktop\G12_map.gif"/>
          <p:cNvPicPr>
            <a:picLocks noChangeAspect="1" noChangeArrowheads="1"/>
          </p:cNvPicPr>
          <p:nvPr/>
        </p:nvPicPr>
        <p:blipFill>
          <a:blip r:embed="rId4" cstate="print"/>
          <a:srcRect/>
          <a:stretch>
            <a:fillRect/>
          </a:stretch>
        </p:blipFill>
        <p:spPr bwMode="auto">
          <a:xfrm>
            <a:off x="5164852" y="692150"/>
            <a:ext cx="3096427" cy="1935267"/>
          </a:xfrm>
          <a:prstGeom prst="rect">
            <a:avLst/>
          </a:prstGeom>
          <a:noFill/>
        </p:spPr>
      </p:pic>
      <p:sp>
        <p:nvSpPr>
          <p:cNvPr id="10" name="下矢印 9"/>
          <p:cNvSpPr/>
          <p:nvPr/>
        </p:nvSpPr>
        <p:spPr>
          <a:xfrm>
            <a:off x="6444208" y="4797152"/>
            <a:ext cx="572756" cy="4923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a:solidFill>
                <a:prstClr val="white"/>
              </a:solidFill>
            </a:endParaRPr>
          </a:p>
        </p:txBody>
      </p:sp>
      <p:sp>
        <p:nvSpPr>
          <p:cNvPr id="6" name="テキスト ボックス 23"/>
          <p:cNvSpPr txBox="1">
            <a:spLocks noChangeArrowheads="1"/>
          </p:cNvSpPr>
          <p:nvPr/>
        </p:nvSpPr>
        <p:spPr bwMode="auto">
          <a:xfrm>
            <a:off x="4596930" y="2902416"/>
            <a:ext cx="4367558" cy="1754326"/>
          </a:xfrm>
          <a:prstGeom prst="rect">
            <a:avLst/>
          </a:prstGeom>
          <a:solidFill>
            <a:srgbClr val="EBF1DE"/>
          </a:solidFill>
          <a:ln>
            <a:solidFill>
              <a:srgbClr val="1F497D"/>
            </a:solidFill>
          </a:ln>
          <a:effectLst>
            <a:outerShdw blurRad="50800" dist="38100" dir="2700000" algn="tl" rotWithShape="0">
              <a:prstClr val="black">
                <a:alpha val="40000"/>
              </a:prstClr>
            </a:outerShdw>
          </a:effec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fontAlgn="auto">
              <a:spcBef>
                <a:spcPts val="0"/>
              </a:spcBef>
              <a:spcAft>
                <a:spcPts val="0"/>
              </a:spcAft>
              <a:defRPr/>
            </a:pPr>
            <a:r>
              <a:rPr lang="ja-JP" altLang="en-US" sz="1800" dirty="0" smtClean="0">
                <a:solidFill>
                  <a:srgbClr val="000090"/>
                </a:solidFill>
                <a:latin typeface="ＭＳ Ｐゴシック"/>
                <a:ea typeface="ＭＳ Ｐゴシック"/>
              </a:rPr>
              <a:t>平均北上流速：</a:t>
            </a:r>
            <a:r>
              <a:rPr lang="en-US" altLang="ja-JP" sz="1800" dirty="0" smtClean="0">
                <a:solidFill>
                  <a:srgbClr val="000090"/>
                </a:solidFill>
                <a:latin typeface="ＭＳ Ｐゴシック"/>
                <a:ea typeface="ＭＳ Ｐゴシック"/>
              </a:rPr>
              <a:t>1.64cm/s</a:t>
            </a:r>
          </a:p>
          <a:p>
            <a:pPr defTabSz="457200" fontAlgn="auto">
              <a:spcBef>
                <a:spcPts val="0"/>
              </a:spcBef>
              <a:spcAft>
                <a:spcPts val="0"/>
              </a:spcAft>
              <a:defRPr/>
            </a:pPr>
            <a:r>
              <a:rPr lang="ja-JP" altLang="en-US" sz="1800" dirty="0" smtClean="0">
                <a:solidFill>
                  <a:srgbClr val="000090"/>
                </a:solidFill>
                <a:latin typeface="ＭＳ Ｐゴシック"/>
                <a:ea typeface="ＭＳ Ｐゴシック"/>
              </a:rPr>
              <a:t>　　　　　　　（一年で約</a:t>
            </a:r>
            <a:r>
              <a:rPr lang="en-US" altLang="ja-JP" sz="1800" dirty="0" smtClean="0">
                <a:solidFill>
                  <a:srgbClr val="000090"/>
                </a:solidFill>
                <a:latin typeface="ＭＳ Ｐゴシック"/>
                <a:ea typeface="ＭＳ Ｐゴシック"/>
              </a:rPr>
              <a:t>500</a:t>
            </a:r>
            <a:r>
              <a:rPr lang="ja-JP" altLang="en-US" sz="1800" dirty="0" smtClean="0">
                <a:solidFill>
                  <a:srgbClr val="000090"/>
                </a:solidFill>
                <a:latin typeface="ＭＳ Ｐゴシック"/>
                <a:ea typeface="ＭＳ Ｐゴシック"/>
              </a:rPr>
              <a:t>ｋｍ北上）</a:t>
            </a:r>
            <a:endParaRPr lang="en-US" altLang="ja-JP" sz="1800" dirty="0" smtClean="0">
              <a:solidFill>
                <a:srgbClr val="000090"/>
              </a:solidFill>
              <a:latin typeface="ＭＳ Ｐゴシック"/>
              <a:ea typeface="ＭＳ Ｐゴシック"/>
            </a:endParaRPr>
          </a:p>
          <a:p>
            <a:pPr defTabSz="457200" fontAlgn="auto">
              <a:spcBef>
                <a:spcPts val="0"/>
              </a:spcBef>
              <a:spcAft>
                <a:spcPts val="0"/>
              </a:spcAft>
              <a:defRPr/>
            </a:pPr>
            <a:endParaRPr lang="en-US" altLang="ja-JP" sz="1800" dirty="0" smtClean="0">
              <a:solidFill>
                <a:srgbClr val="000090"/>
              </a:solidFill>
              <a:latin typeface="ＭＳ Ｐゴシック"/>
              <a:ea typeface="ＭＳ Ｐゴシック"/>
            </a:endParaRPr>
          </a:p>
          <a:p>
            <a:pPr defTabSz="457200" fontAlgn="auto">
              <a:spcBef>
                <a:spcPts val="0"/>
              </a:spcBef>
              <a:spcAft>
                <a:spcPts val="0"/>
              </a:spcAft>
              <a:defRPr/>
            </a:pPr>
            <a:r>
              <a:rPr lang="ja-JP" altLang="en-US" sz="1800" dirty="0" smtClean="0">
                <a:solidFill>
                  <a:srgbClr val="000090"/>
                </a:solidFill>
                <a:latin typeface="ＭＳ Ｐゴシック"/>
                <a:ea typeface="ＭＳ Ｐゴシック"/>
              </a:rPr>
              <a:t>北上流速の標準偏差：</a:t>
            </a:r>
            <a:r>
              <a:rPr lang="en-US" altLang="ja-JP" sz="1800" dirty="0" smtClean="0">
                <a:solidFill>
                  <a:srgbClr val="000090"/>
                </a:solidFill>
                <a:latin typeface="ＭＳ Ｐゴシック"/>
                <a:ea typeface="ＭＳ Ｐゴシック"/>
              </a:rPr>
              <a:t>0.28cm/s</a:t>
            </a:r>
            <a:r>
              <a:rPr lang="ja-JP" altLang="en-US" sz="1800" dirty="0" smtClean="0">
                <a:solidFill>
                  <a:srgbClr val="000090"/>
                </a:solidFill>
                <a:latin typeface="ＭＳ Ｐゴシック"/>
                <a:ea typeface="ＭＳ Ｐゴシック"/>
              </a:rPr>
              <a:t>（渦含む）</a:t>
            </a:r>
            <a:endParaRPr lang="en-US" altLang="ja-JP" sz="1800" dirty="0" smtClean="0">
              <a:solidFill>
                <a:srgbClr val="000090"/>
              </a:solidFill>
              <a:latin typeface="ＭＳ Ｐゴシック"/>
              <a:ea typeface="ＭＳ Ｐゴシック"/>
            </a:endParaRPr>
          </a:p>
          <a:p>
            <a:pPr defTabSz="457200" fontAlgn="auto">
              <a:spcBef>
                <a:spcPts val="0"/>
              </a:spcBef>
              <a:spcAft>
                <a:spcPts val="0"/>
              </a:spcAft>
              <a:defRPr/>
            </a:pPr>
            <a:r>
              <a:rPr lang="ja-JP" altLang="en-US" sz="1800" dirty="0" smtClean="0">
                <a:solidFill>
                  <a:srgbClr val="000090"/>
                </a:solidFill>
                <a:latin typeface="ＭＳ Ｐゴシック"/>
                <a:ea typeface="ＭＳ Ｐゴシック"/>
              </a:rPr>
              <a:t>流速流量の季節変動は極めて小さく、長周期変動（＞</a:t>
            </a:r>
            <a:r>
              <a:rPr lang="en-US" altLang="ja-JP" sz="1800" dirty="0" smtClean="0">
                <a:solidFill>
                  <a:srgbClr val="000090"/>
                </a:solidFill>
                <a:latin typeface="ＭＳ Ｐゴシック"/>
                <a:ea typeface="ＭＳ Ｐゴシック"/>
              </a:rPr>
              <a:t>1</a:t>
            </a:r>
            <a:r>
              <a:rPr lang="ja-JP" altLang="en-US" sz="1800" dirty="0" smtClean="0">
                <a:solidFill>
                  <a:srgbClr val="000090"/>
                </a:solidFill>
                <a:latin typeface="ＭＳ Ｐゴシック"/>
                <a:ea typeface="ＭＳ Ｐゴシック"/>
              </a:rPr>
              <a:t>年以上）が卓越。</a:t>
            </a:r>
            <a:endParaRPr lang="en-US" altLang="ja-JP" sz="1800" dirty="0" smtClean="0">
              <a:solidFill>
                <a:srgbClr val="000090"/>
              </a:solidFill>
              <a:latin typeface="ＭＳ Ｐゴシック"/>
              <a:ea typeface="ＭＳ Ｐゴシック"/>
            </a:endParaRPr>
          </a:p>
        </p:txBody>
      </p:sp>
      <p:sp>
        <p:nvSpPr>
          <p:cNvPr id="11" name="円/楕円 10"/>
          <p:cNvSpPr/>
          <p:nvPr/>
        </p:nvSpPr>
        <p:spPr>
          <a:xfrm>
            <a:off x="6320413" y="1396721"/>
            <a:ext cx="155750" cy="15766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a:solidFill>
                <a:prstClr val="white"/>
              </a:solidFill>
            </a:endParaRPr>
          </a:p>
        </p:txBody>
      </p:sp>
      <p:sp>
        <p:nvSpPr>
          <p:cNvPr id="12" name="円/楕円 11"/>
          <p:cNvSpPr/>
          <p:nvPr/>
        </p:nvSpPr>
        <p:spPr>
          <a:xfrm>
            <a:off x="6893169" y="1627951"/>
            <a:ext cx="155750" cy="15766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a:solidFill>
                <a:prstClr val="white"/>
              </a:solidFill>
            </a:endParaRPr>
          </a:p>
        </p:txBody>
      </p:sp>
      <p:sp>
        <p:nvSpPr>
          <p:cNvPr id="13" name="テキスト ボックス 12"/>
          <p:cNvSpPr txBox="1"/>
          <p:nvPr/>
        </p:nvSpPr>
        <p:spPr>
          <a:xfrm>
            <a:off x="7048919" y="1554381"/>
            <a:ext cx="1540806" cy="369332"/>
          </a:xfrm>
          <a:prstGeom prst="rect">
            <a:avLst/>
          </a:prstGeom>
          <a:noFill/>
        </p:spPr>
        <p:txBody>
          <a:bodyPr wrap="none" rtlCol="0">
            <a:spAutoFit/>
          </a:bodyPr>
          <a:lstStyle/>
          <a:p>
            <a:pPr defTabSz="457200" fontAlgn="auto">
              <a:spcBef>
                <a:spcPts val="0"/>
              </a:spcBef>
              <a:spcAft>
                <a:spcPts val="0"/>
              </a:spcAft>
            </a:pPr>
            <a:r>
              <a:rPr lang="en-US" altLang="ja-JP" dirty="0" smtClean="0">
                <a:solidFill>
                  <a:prstClr val="black"/>
                </a:solidFill>
                <a:latin typeface="Calibri"/>
                <a:ea typeface="ＭＳ Ｐゴシック"/>
              </a:rPr>
              <a:t>GAM-1</a:t>
            </a:r>
            <a:r>
              <a:rPr lang="ja-JP" altLang="en-US" dirty="0" smtClean="0">
                <a:solidFill>
                  <a:prstClr val="black"/>
                </a:solidFill>
                <a:latin typeface="Calibri"/>
                <a:ea typeface="ＭＳ Ｐゴシック"/>
              </a:rPr>
              <a:t>係留系</a:t>
            </a:r>
            <a:endParaRPr lang="ja-JP" altLang="en-US" dirty="0">
              <a:solidFill>
                <a:prstClr val="black"/>
              </a:solidFill>
              <a:latin typeface="Calibri"/>
              <a:ea typeface="ＭＳ Ｐゴシック"/>
            </a:endParaRPr>
          </a:p>
        </p:txBody>
      </p:sp>
      <p:sp>
        <p:nvSpPr>
          <p:cNvPr id="14" name="テキスト ボックス 13"/>
          <p:cNvSpPr txBox="1"/>
          <p:nvPr/>
        </p:nvSpPr>
        <p:spPr>
          <a:xfrm>
            <a:off x="4935357" y="1027389"/>
            <a:ext cx="1540806" cy="369332"/>
          </a:xfrm>
          <a:prstGeom prst="rect">
            <a:avLst/>
          </a:prstGeom>
          <a:noFill/>
        </p:spPr>
        <p:txBody>
          <a:bodyPr wrap="none" rtlCol="0">
            <a:spAutoFit/>
          </a:bodyPr>
          <a:lstStyle/>
          <a:p>
            <a:pPr defTabSz="457200" fontAlgn="auto">
              <a:spcBef>
                <a:spcPts val="0"/>
              </a:spcBef>
              <a:spcAft>
                <a:spcPts val="0"/>
              </a:spcAft>
            </a:pPr>
            <a:r>
              <a:rPr lang="en-US" altLang="ja-JP" dirty="0" smtClean="0">
                <a:solidFill>
                  <a:prstClr val="black"/>
                </a:solidFill>
                <a:latin typeface="Calibri"/>
                <a:ea typeface="ＭＳ Ｐゴシック"/>
              </a:rPr>
              <a:t>GAM-2</a:t>
            </a:r>
            <a:r>
              <a:rPr lang="ja-JP" altLang="en-US" dirty="0" smtClean="0">
                <a:solidFill>
                  <a:prstClr val="black"/>
                </a:solidFill>
                <a:latin typeface="Calibri"/>
                <a:ea typeface="ＭＳ Ｐゴシック"/>
              </a:rPr>
              <a:t>係留系</a:t>
            </a:r>
            <a:endParaRPr lang="ja-JP" altLang="en-US" dirty="0">
              <a:solidFill>
                <a:prstClr val="black"/>
              </a:solidFill>
              <a:latin typeface="Calibri"/>
              <a:ea typeface="ＭＳ Ｐゴシック"/>
            </a:endParaRPr>
          </a:p>
        </p:txBody>
      </p:sp>
      <p:sp>
        <p:nvSpPr>
          <p:cNvPr id="15" name="テキスト ボックス 14"/>
          <p:cNvSpPr txBox="1"/>
          <p:nvPr/>
        </p:nvSpPr>
        <p:spPr>
          <a:xfrm>
            <a:off x="2634532" y="1508612"/>
            <a:ext cx="1962397" cy="276999"/>
          </a:xfrm>
          <a:prstGeom prst="rect">
            <a:avLst/>
          </a:prstGeom>
          <a:noFill/>
          <a:ln w="19050">
            <a:noFill/>
          </a:ln>
        </p:spPr>
        <p:txBody>
          <a:bodyPr wrap="none" rtlCol="0">
            <a:spAutoFit/>
          </a:bodyPr>
          <a:lstStyle/>
          <a:p>
            <a:pPr defTabSz="457200" fontAlgn="auto">
              <a:spcBef>
                <a:spcPts val="0"/>
              </a:spcBef>
              <a:spcAft>
                <a:spcPts val="0"/>
              </a:spcAft>
            </a:pPr>
            <a:r>
              <a:rPr lang="en-US" altLang="ja-JP" sz="1200" dirty="0" smtClean="0">
                <a:solidFill>
                  <a:prstClr val="black"/>
                </a:solidFill>
                <a:latin typeface="Calibri"/>
                <a:ea typeface="ＭＳ Ｐゴシック"/>
              </a:rPr>
              <a:t>GAM-1</a:t>
            </a:r>
            <a:r>
              <a:rPr lang="ja-JP" altLang="en-US" sz="1200" dirty="0" smtClean="0">
                <a:solidFill>
                  <a:prstClr val="black"/>
                </a:solidFill>
                <a:latin typeface="Calibri"/>
                <a:ea typeface="ＭＳ Ｐゴシック"/>
              </a:rPr>
              <a:t>係留系、塩分時系列</a:t>
            </a:r>
            <a:endParaRPr lang="ja-JP" altLang="en-US" sz="1200" dirty="0">
              <a:solidFill>
                <a:prstClr val="black"/>
              </a:solidFill>
              <a:latin typeface="Calibri"/>
              <a:ea typeface="ＭＳ Ｐゴシック"/>
            </a:endParaRPr>
          </a:p>
        </p:txBody>
      </p:sp>
      <p:sp>
        <p:nvSpPr>
          <p:cNvPr id="16" name="テキスト ボックス 15"/>
          <p:cNvSpPr txBox="1"/>
          <p:nvPr/>
        </p:nvSpPr>
        <p:spPr>
          <a:xfrm>
            <a:off x="1524061" y="3486679"/>
            <a:ext cx="2891946" cy="276999"/>
          </a:xfrm>
          <a:prstGeom prst="rect">
            <a:avLst/>
          </a:prstGeom>
          <a:noFill/>
          <a:ln w="19050">
            <a:noFill/>
          </a:ln>
        </p:spPr>
        <p:txBody>
          <a:bodyPr wrap="none" rtlCol="0">
            <a:spAutoFit/>
          </a:bodyPr>
          <a:lstStyle/>
          <a:p>
            <a:pPr defTabSz="457200" fontAlgn="auto">
              <a:spcBef>
                <a:spcPts val="0"/>
              </a:spcBef>
              <a:spcAft>
                <a:spcPts val="0"/>
              </a:spcAft>
            </a:pPr>
            <a:r>
              <a:rPr lang="ja-JP" altLang="en-US" sz="1200" dirty="0" smtClean="0">
                <a:solidFill>
                  <a:prstClr val="black"/>
                </a:solidFill>
                <a:latin typeface="Calibri"/>
                <a:ea typeface="ＭＳ Ｐゴシック"/>
              </a:rPr>
              <a:t>ステリック・ハイト</a:t>
            </a:r>
            <a:r>
              <a:rPr lang="en-US" altLang="ja-JP" sz="1200" dirty="0" smtClean="0">
                <a:solidFill>
                  <a:prstClr val="black"/>
                </a:solidFill>
                <a:latin typeface="Calibri"/>
                <a:ea typeface="ＭＳ Ｐゴシック"/>
              </a:rPr>
              <a:t>[m]</a:t>
            </a:r>
            <a:r>
              <a:rPr lang="en-US" altLang="ja-JP" sz="1200" dirty="0" smtClean="0">
                <a:solidFill>
                  <a:prstClr val="black"/>
                </a:solidFill>
                <a:latin typeface="Calibri"/>
                <a:ea typeface="ＭＳ Ｐゴシック"/>
              </a:rPr>
              <a:t>@50dbar(ref </a:t>
            </a:r>
            <a:r>
              <a:rPr lang="en-US" altLang="ja-JP" sz="1200" dirty="0" smtClean="0">
                <a:solidFill>
                  <a:prstClr val="black"/>
                </a:solidFill>
                <a:latin typeface="Calibri"/>
                <a:ea typeface="ＭＳ Ｐゴシック"/>
              </a:rPr>
              <a:t>800dbar)</a:t>
            </a:r>
            <a:endParaRPr lang="ja-JP" altLang="en-US" sz="1200" dirty="0">
              <a:solidFill>
                <a:prstClr val="black"/>
              </a:solidFill>
              <a:latin typeface="Calibri"/>
              <a:ea typeface="ＭＳ Ｐゴシック"/>
            </a:endParaRPr>
          </a:p>
        </p:txBody>
      </p:sp>
      <p:sp>
        <p:nvSpPr>
          <p:cNvPr id="17" name="テキスト ボックス 16"/>
          <p:cNvSpPr txBox="1"/>
          <p:nvPr/>
        </p:nvSpPr>
        <p:spPr>
          <a:xfrm>
            <a:off x="883729" y="3763678"/>
            <a:ext cx="628698" cy="276999"/>
          </a:xfrm>
          <a:prstGeom prst="rect">
            <a:avLst/>
          </a:prstGeom>
          <a:noFill/>
          <a:ln w="19050">
            <a:noFill/>
          </a:ln>
        </p:spPr>
        <p:txBody>
          <a:bodyPr wrap="none" rtlCol="0">
            <a:spAutoFit/>
          </a:bodyPr>
          <a:lstStyle/>
          <a:p>
            <a:pPr defTabSz="457200" fontAlgn="auto">
              <a:spcBef>
                <a:spcPts val="0"/>
              </a:spcBef>
              <a:spcAft>
                <a:spcPts val="0"/>
              </a:spcAft>
            </a:pPr>
            <a:r>
              <a:rPr lang="en-US" altLang="ja-JP" sz="1200" dirty="0" smtClean="0">
                <a:solidFill>
                  <a:srgbClr val="FF0000"/>
                </a:solidFill>
                <a:latin typeface="Calibri"/>
                <a:ea typeface="ＭＳ Ｐゴシック"/>
              </a:rPr>
              <a:t>GAM-1</a:t>
            </a:r>
            <a:endParaRPr lang="ja-JP" altLang="en-US" sz="1200" dirty="0">
              <a:solidFill>
                <a:srgbClr val="FF0000"/>
              </a:solidFill>
              <a:latin typeface="Calibri"/>
              <a:ea typeface="ＭＳ Ｐゴシック"/>
            </a:endParaRPr>
          </a:p>
        </p:txBody>
      </p:sp>
      <p:sp>
        <p:nvSpPr>
          <p:cNvPr id="18" name="テキスト ボックス 17"/>
          <p:cNvSpPr txBox="1"/>
          <p:nvPr/>
        </p:nvSpPr>
        <p:spPr>
          <a:xfrm>
            <a:off x="883729" y="4290646"/>
            <a:ext cx="628698" cy="276999"/>
          </a:xfrm>
          <a:prstGeom prst="rect">
            <a:avLst/>
          </a:prstGeom>
          <a:noFill/>
          <a:ln w="19050">
            <a:noFill/>
          </a:ln>
        </p:spPr>
        <p:txBody>
          <a:bodyPr wrap="none" rtlCol="0">
            <a:spAutoFit/>
          </a:bodyPr>
          <a:lstStyle/>
          <a:p>
            <a:pPr defTabSz="457200" fontAlgn="auto">
              <a:spcBef>
                <a:spcPts val="0"/>
              </a:spcBef>
              <a:spcAft>
                <a:spcPts val="0"/>
              </a:spcAft>
            </a:pPr>
            <a:r>
              <a:rPr lang="en-US" altLang="ja-JP" sz="1200" dirty="0" smtClean="0">
                <a:solidFill>
                  <a:srgbClr val="0000FF"/>
                </a:solidFill>
                <a:latin typeface="Calibri"/>
                <a:ea typeface="ＭＳ Ｐゴシック"/>
              </a:rPr>
              <a:t>GAM-2</a:t>
            </a:r>
            <a:endParaRPr lang="ja-JP" altLang="en-US" sz="1200" dirty="0">
              <a:solidFill>
                <a:srgbClr val="0000FF"/>
              </a:solidFill>
              <a:latin typeface="Calibri"/>
              <a:ea typeface="ＭＳ Ｐゴシック"/>
            </a:endParaRPr>
          </a:p>
        </p:txBody>
      </p:sp>
      <p:sp>
        <p:nvSpPr>
          <p:cNvPr id="19" name="テキスト ボックス 18"/>
          <p:cNvSpPr txBox="1"/>
          <p:nvPr/>
        </p:nvSpPr>
        <p:spPr>
          <a:xfrm>
            <a:off x="2128489" y="5210740"/>
            <a:ext cx="2051972" cy="276999"/>
          </a:xfrm>
          <a:prstGeom prst="rect">
            <a:avLst/>
          </a:prstGeom>
          <a:noFill/>
          <a:ln w="19050">
            <a:noFill/>
          </a:ln>
        </p:spPr>
        <p:txBody>
          <a:bodyPr wrap="none" rtlCol="0">
            <a:spAutoFit/>
          </a:bodyPr>
          <a:lstStyle/>
          <a:p>
            <a:pPr defTabSz="457200" fontAlgn="auto">
              <a:spcBef>
                <a:spcPts val="0"/>
              </a:spcBef>
              <a:spcAft>
                <a:spcPts val="0"/>
              </a:spcAft>
            </a:pPr>
            <a:r>
              <a:rPr lang="ja-JP" altLang="en-US" sz="1200" dirty="0" smtClean="0">
                <a:solidFill>
                  <a:prstClr val="black"/>
                </a:solidFill>
                <a:latin typeface="Calibri"/>
                <a:ea typeface="ＭＳ Ｐゴシック"/>
              </a:rPr>
              <a:t>地衡流</a:t>
            </a:r>
            <a:r>
              <a:rPr lang="en-US" altLang="ja-JP" sz="1200" dirty="0" smtClean="0">
                <a:solidFill>
                  <a:prstClr val="black"/>
                </a:solidFill>
                <a:latin typeface="Calibri"/>
                <a:ea typeface="ＭＳ Ｐゴシック"/>
              </a:rPr>
              <a:t>@50dbar(ref 800dbar)</a:t>
            </a:r>
            <a:endParaRPr lang="ja-JP" altLang="en-US" sz="1200" dirty="0">
              <a:solidFill>
                <a:prstClr val="black"/>
              </a:solidFill>
              <a:latin typeface="Calibri"/>
              <a:ea typeface="ＭＳ Ｐゴシック"/>
            </a:endParaRPr>
          </a:p>
        </p:txBody>
      </p:sp>
      <p:sp>
        <p:nvSpPr>
          <p:cNvPr id="24" name="タイトル 1"/>
          <p:cNvSpPr txBox="1">
            <a:spLocks noGrp="1"/>
          </p:cNvSpPr>
          <p:nvPr>
            <p:ph type="title"/>
          </p:nvPr>
        </p:nvSpPr>
        <p:spPr>
          <a:xfrm>
            <a:off x="0" y="0"/>
            <a:ext cx="9144000" cy="692696"/>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72000" rIns="91440" bIns="72000" rtlCol="0" anchor="ctr">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海洋循環推定と海洋変動予測の基礎</a:t>
            </a:r>
            <a:r>
              <a:rPr kumimoji="1" lang="en-US" altLang="ja-JP" sz="2200" b="1" i="0" u="none" strike="noStrike" kern="1200" cap="none" spc="0" normalizeH="0" baseline="0" noProof="0" dirty="0" smtClean="0">
                <a:ln>
                  <a:noFill/>
                </a:ln>
                <a:solidFill>
                  <a:schemeClr val="bg1"/>
                </a:solidFill>
                <a:effectLst/>
                <a:uLnTx/>
                <a:uFillTx/>
                <a:latin typeface="+mn-lt"/>
                <a:ea typeface="+mn-ea"/>
                <a:cs typeface="+mn-cs"/>
              </a:rPr>
              <a:t/>
            </a:r>
            <a:br>
              <a:rPr kumimoji="1" lang="en-US" altLang="ja-JP" sz="2200" b="1" i="0" u="none" strike="noStrike" kern="1200" cap="none" spc="0" normalizeH="0" baseline="0" noProof="0" dirty="0" smtClean="0">
                <a:ln>
                  <a:noFill/>
                </a:ln>
                <a:solidFill>
                  <a:schemeClr val="bg1"/>
                </a:solidFill>
                <a:effectLst/>
                <a:uLnTx/>
                <a:uFillTx/>
                <a:latin typeface="+mn-lt"/>
                <a:ea typeface="+mn-ea"/>
                <a:cs typeface="+mn-cs"/>
              </a:rPr>
            </a:b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a:t>
            </a:r>
            <a:r>
              <a:rPr kumimoji="1" lang="ja-JP" altLang="en-US" sz="1800" b="1" i="0" u="none" strike="noStrike" kern="1200" cap="none" spc="0" normalizeH="0" baseline="0" noProof="0" dirty="0" smtClean="0">
                <a:ln>
                  <a:noFill/>
                </a:ln>
                <a:solidFill>
                  <a:schemeClr val="bg1"/>
                </a:solidFill>
                <a:effectLst/>
                <a:uLnTx/>
                <a:uFillTx/>
                <a:latin typeface="+mn-lt"/>
                <a:ea typeface="+mn-ea"/>
                <a:cs typeface="+mn-cs"/>
              </a:rPr>
              <a:t>海盆スケールの海洋観測、係留系観測、衛星観測の融合</a:t>
            </a: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a:t>
            </a:r>
            <a:endParaRPr kumimoji="1" lang="ja-JP" altLang="en-US" sz="2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764704"/>
            <a:ext cx="9144000" cy="432048"/>
          </a:xfrm>
        </p:spPr>
        <p:txBody>
          <a:bodyPr>
            <a:noAutofit/>
          </a:bodyPr>
          <a:lstStyle/>
          <a:p>
            <a:pPr>
              <a:buNone/>
            </a:pPr>
            <a:r>
              <a:rPr lang="ja-JP" altLang="en-US" sz="1400" dirty="0" smtClean="0"/>
              <a:t>氷速</a:t>
            </a:r>
            <a:r>
              <a:rPr lang="en-US" altLang="ja-JP" sz="1400" dirty="0" smtClean="0"/>
              <a:t>20cm/s</a:t>
            </a:r>
            <a:r>
              <a:rPr lang="ja-JP" altLang="en-US" sz="1400" dirty="0" smtClean="0"/>
              <a:t>以上で表層混合層と直下の太平洋水層（冬季混合層の名残部分）との間で大きな混合が起こる。</a:t>
            </a:r>
            <a:endParaRPr lang="en-US" altLang="ja-JP" sz="1400" dirty="0" smtClean="0"/>
          </a:p>
          <a:p>
            <a:pPr>
              <a:buNone/>
            </a:pPr>
            <a:r>
              <a:rPr lang="ja-JP" altLang="en-US" sz="1400" dirty="0" smtClean="0"/>
              <a:t>暖かい夏期太平洋水層と直上の太平洋水層（冬季混合層の名残部分）との間の混合は、慣性振動の位相のズレが大事</a:t>
            </a:r>
            <a:endParaRPr kumimoji="1" lang="ja-JP" altLang="en-US" sz="1400" dirty="0"/>
          </a:p>
        </p:txBody>
      </p:sp>
      <p:grpSp>
        <p:nvGrpSpPr>
          <p:cNvPr id="15" name="グループ化 14"/>
          <p:cNvGrpSpPr/>
          <p:nvPr/>
        </p:nvGrpSpPr>
        <p:grpSpPr>
          <a:xfrm>
            <a:off x="539553" y="1412776"/>
            <a:ext cx="3168352" cy="3685208"/>
            <a:chOff x="539552" y="1484784"/>
            <a:chExt cx="3217855" cy="3829224"/>
          </a:xfrm>
        </p:grpSpPr>
        <p:pic>
          <p:nvPicPr>
            <p:cNvPr id="4101" name="Picture 5"/>
            <p:cNvPicPr>
              <a:picLocks noChangeAspect="1" noChangeArrowheads="1"/>
            </p:cNvPicPr>
            <p:nvPr/>
          </p:nvPicPr>
          <p:blipFill>
            <a:blip r:embed="rId2" cstate="print"/>
            <a:srcRect/>
            <a:stretch>
              <a:fillRect/>
            </a:stretch>
          </p:blipFill>
          <p:spPr bwMode="auto">
            <a:xfrm>
              <a:off x="539552" y="1484784"/>
              <a:ext cx="3217855" cy="3829224"/>
            </a:xfrm>
            <a:prstGeom prst="rect">
              <a:avLst/>
            </a:prstGeom>
            <a:noFill/>
            <a:ln w="9525">
              <a:noFill/>
              <a:miter lim="800000"/>
              <a:headEnd/>
              <a:tailEnd/>
            </a:ln>
          </p:spPr>
        </p:pic>
        <p:sp>
          <p:nvSpPr>
            <p:cNvPr id="8" name="テキスト ボックス 7"/>
            <p:cNvSpPr txBox="1"/>
            <p:nvPr/>
          </p:nvSpPr>
          <p:spPr>
            <a:xfrm>
              <a:off x="2411760" y="2348880"/>
              <a:ext cx="415498" cy="369332"/>
            </a:xfrm>
            <a:prstGeom prst="rect">
              <a:avLst/>
            </a:prstGeom>
            <a:noFill/>
          </p:spPr>
          <p:txBody>
            <a:bodyPr wrap="square" rtlCol="0">
              <a:spAutoFit/>
            </a:bodyPr>
            <a:lstStyle/>
            <a:p>
              <a:r>
                <a:rPr kumimoji="1" lang="ja-JP" altLang="en-US" dirty="0" smtClean="0"/>
                <a:t>①</a:t>
              </a:r>
              <a:endParaRPr kumimoji="1" lang="ja-JP" altLang="en-US" dirty="0"/>
            </a:p>
          </p:txBody>
        </p:sp>
        <p:sp>
          <p:nvSpPr>
            <p:cNvPr id="9" name="テキスト ボックス 8"/>
            <p:cNvSpPr txBox="1"/>
            <p:nvPr/>
          </p:nvSpPr>
          <p:spPr>
            <a:xfrm>
              <a:off x="1835696" y="2708920"/>
              <a:ext cx="415498" cy="369332"/>
            </a:xfrm>
            <a:prstGeom prst="rect">
              <a:avLst/>
            </a:prstGeom>
            <a:noFill/>
          </p:spPr>
          <p:txBody>
            <a:bodyPr wrap="square" rtlCol="0">
              <a:spAutoFit/>
            </a:bodyPr>
            <a:lstStyle/>
            <a:p>
              <a:r>
                <a:rPr kumimoji="1" lang="ja-JP" altLang="en-US" dirty="0" smtClean="0"/>
                <a:t>②</a:t>
              </a:r>
              <a:endParaRPr kumimoji="1" lang="ja-JP" altLang="en-US" dirty="0"/>
            </a:p>
          </p:txBody>
        </p:sp>
        <p:sp>
          <p:nvSpPr>
            <p:cNvPr id="10" name="テキスト ボックス 9"/>
            <p:cNvSpPr txBox="1"/>
            <p:nvPr/>
          </p:nvSpPr>
          <p:spPr>
            <a:xfrm>
              <a:off x="1979712" y="3356992"/>
              <a:ext cx="415498" cy="369332"/>
            </a:xfrm>
            <a:prstGeom prst="rect">
              <a:avLst/>
            </a:prstGeom>
            <a:noFill/>
          </p:spPr>
          <p:txBody>
            <a:bodyPr wrap="square" rtlCol="0">
              <a:spAutoFit/>
            </a:bodyPr>
            <a:lstStyle/>
            <a:p>
              <a:r>
                <a:rPr kumimoji="1" lang="ja-JP" altLang="en-US" dirty="0" smtClean="0"/>
                <a:t>③</a:t>
              </a:r>
              <a:endParaRPr kumimoji="1" lang="ja-JP" altLang="en-US" dirty="0"/>
            </a:p>
          </p:txBody>
        </p:sp>
      </p:grpSp>
      <p:grpSp>
        <p:nvGrpSpPr>
          <p:cNvPr id="14" name="グループ化 13"/>
          <p:cNvGrpSpPr/>
          <p:nvPr/>
        </p:nvGrpSpPr>
        <p:grpSpPr>
          <a:xfrm>
            <a:off x="4067944" y="1340768"/>
            <a:ext cx="5436096" cy="5517232"/>
            <a:chOff x="3707904" y="1340768"/>
            <a:chExt cx="5436096" cy="5517232"/>
          </a:xfrm>
        </p:grpSpPr>
        <p:pic>
          <p:nvPicPr>
            <p:cNvPr id="4099" name="Picture 3" descr="K:\Miyazaki\Araon2014_IceCamp\1st\near\WH300N\WH300N\absvel_con.png"/>
            <p:cNvPicPr>
              <a:picLocks noChangeArrowheads="1"/>
            </p:cNvPicPr>
            <p:nvPr/>
          </p:nvPicPr>
          <p:blipFill>
            <a:blip r:embed="rId3" cstate="print"/>
            <a:srcRect/>
            <a:stretch>
              <a:fillRect/>
            </a:stretch>
          </p:blipFill>
          <p:spPr bwMode="auto">
            <a:xfrm>
              <a:off x="3707904" y="1340768"/>
              <a:ext cx="5436096" cy="3841554"/>
            </a:xfrm>
            <a:prstGeom prst="rect">
              <a:avLst/>
            </a:prstGeom>
            <a:noFill/>
          </p:spPr>
        </p:pic>
        <p:pic>
          <p:nvPicPr>
            <p:cNvPr id="4098" name="Picture 2" descr="K:\Miyazaki\Araon2014_IceCamp\1st\near\WH300N\WH300N\Ri_img.png"/>
            <p:cNvPicPr>
              <a:picLocks noChangeArrowheads="1"/>
            </p:cNvPicPr>
            <p:nvPr/>
          </p:nvPicPr>
          <p:blipFill>
            <a:blip r:embed="rId4" cstate="print"/>
            <a:srcRect/>
            <a:stretch>
              <a:fillRect/>
            </a:stretch>
          </p:blipFill>
          <p:spPr bwMode="auto">
            <a:xfrm>
              <a:off x="3707904" y="4937223"/>
              <a:ext cx="5256584" cy="1920777"/>
            </a:xfrm>
            <a:prstGeom prst="rect">
              <a:avLst/>
            </a:prstGeom>
            <a:noFill/>
          </p:spPr>
        </p:pic>
        <p:sp>
          <p:nvSpPr>
            <p:cNvPr id="11" name="テキスト ボックス 10"/>
            <p:cNvSpPr txBox="1"/>
            <p:nvPr/>
          </p:nvSpPr>
          <p:spPr>
            <a:xfrm>
              <a:off x="4499992" y="5733256"/>
              <a:ext cx="415498" cy="369332"/>
            </a:xfrm>
            <a:prstGeom prst="rect">
              <a:avLst/>
            </a:prstGeom>
            <a:noFill/>
          </p:spPr>
          <p:txBody>
            <a:bodyPr wrap="square" rtlCol="0">
              <a:spAutoFit/>
            </a:bodyPr>
            <a:lstStyle/>
            <a:p>
              <a:r>
                <a:rPr kumimoji="1" lang="ja-JP" altLang="en-US" dirty="0" smtClean="0">
                  <a:solidFill>
                    <a:schemeClr val="bg1"/>
                  </a:solidFill>
                </a:rPr>
                <a:t>①</a:t>
              </a:r>
              <a:endParaRPr kumimoji="1" lang="ja-JP" altLang="en-US" dirty="0">
                <a:solidFill>
                  <a:schemeClr val="bg1"/>
                </a:solidFill>
              </a:endParaRPr>
            </a:p>
          </p:txBody>
        </p:sp>
        <p:sp>
          <p:nvSpPr>
            <p:cNvPr id="12" name="テキスト ボックス 11"/>
            <p:cNvSpPr txBox="1"/>
            <p:nvPr/>
          </p:nvSpPr>
          <p:spPr>
            <a:xfrm>
              <a:off x="4860032" y="5733256"/>
              <a:ext cx="415498" cy="369332"/>
            </a:xfrm>
            <a:prstGeom prst="rect">
              <a:avLst/>
            </a:prstGeom>
            <a:noFill/>
          </p:spPr>
          <p:txBody>
            <a:bodyPr wrap="square" rtlCol="0">
              <a:spAutoFit/>
            </a:bodyPr>
            <a:lstStyle/>
            <a:p>
              <a:r>
                <a:rPr kumimoji="1" lang="ja-JP" altLang="en-US" dirty="0" smtClean="0">
                  <a:solidFill>
                    <a:schemeClr val="bg1"/>
                  </a:solidFill>
                </a:rPr>
                <a:t>②</a:t>
              </a:r>
              <a:endParaRPr kumimoji="1" lang="ja-JP" altLang="en-US" dirty="0">
                <a:solidFill>
                  <a:schemeClr val="bg1"/>
                </a:solidFill>
              </a:endParaRPr>
            </a:p>
          </p:txBody>
        </p:sp>
        <p:sp>
          <p:nvSpPr>
            <p:cNvPr id="13" name="テキスト ボックス 12"/>
            <p:cNvSpPr txBox="1"/>
            <p:nvPr/>
          </p:nvSpPr>
          <p:spPr>
            <a:xfrm>
              <a:off x="5940152" y="5733256"/>
              <a:ext cx="415498" cy="369332"/>
            </a:xfrm>
            <a:prstGeom prst="rect">
              <a:avLst/>
            </a:prstGeom>
            <a:noFill/>
          </p:spPr>
          <p:txBody>
            <a:bodyPr wrap="square" rtlCol="0">
              <a:spAutoFit/>
            </a:bodyPr>
            <a:lstStyle/>
            <a:p>
              <a:r>
                <a:rPr kumimoji="1" lang="ja-JP" altLang="en-US" dirty="0" smtClean="0">
                  <a:solidFill>
                    <a:schemeClr val="bg1"/>
                  </a:solidFill>
                </a:rPr>
                <a:t>③</a:t>
              </a:r>
              <a:endParaRPr kumimoji="1" lang="ja-JP" altLang="en-US" dirty="0">
                <a:solidFill>
                  <a:schemeClr val="bg1"/>
                </a:solidFill>
              </a:endParaRPr>
            </a:p>
          </p:txBody>
        </p:sp>
      </p:grpSp>
      <p:pic>
        <p:nvPicPr>
          <p:cNvPr id="4102" name="Picture 6"/>
          <p:cNvPicPr>
            <a:picLocks noChangeAspect="1" noChangeArrowheads="1"/>
          </p:cNvPicPr>
          <p:nvPr/>
        </p:nvPicPr>
        <p:blipFill>
          <a:blip r:embed="rId5" cstate="print"/>
          <a:srcRect/>
          <a:stretch>
            <a:fillRect/>
          </a:stretch>
        </p:blipFill>
        <p:spPr bwMode="auto">
          <a:xfrm>
            <a:off x="611560" y="5157192"/>
            <a:ext cx="3612316" cy="1437382"/>
          </a:xfrm>
          <a:prstGeom prst="rect">
            <a:avLst/>
          </a:prstGeom>
          <a:noFill/>
          <a:ln w="9525">
            <a:noFill/>
            <a:miter lim="800000"/>
            <a:headEnd/>
            <a:tailEnd/>
          </a:ln>
        </p:spPr>
      </p:pic>
      <p:sp>
        <p:nvSpPr>
          <p:cNvPr id="17" name="テキスト ボックス 16"/>
          <p:cNvSpPr txBox="1"/>
          <p:nvPr/>
        </p:nvSpPr>
        <p:spPr>
          <a:xfrm>
            <a:off x="827584" y="4941168"/>
            <a:ext cx="409106" cy="355442"/>
          </a:xfrm>
          <a:prstGeom prst="rect">
            <a:avLst/>
          </a:prstGeom>
          <a:noFill/>
        </p:spPr>
        <p:txBody>
          <a:bodyPr wrap="square" rtlCol="0">
            <a:spAutoFit/>
          </a:bodyPr>
          <a:lstStyle/>
          <a:p>
            <a:r>
              <a:rPr kumimoji="1" lang="ja-JP" altLang="en-US" dirty="0" smtClean="0"/>
              <a:t>①</a:t>
            </a:r>
            <a:endParaRPr kumimoji="1" lang="ja-JP" altLang="en-US" dirty="0"/>
          </a:p>
        </p:txBody>
      </p:sp>
      <p:sp>
        <p:nvSpPr>
          <p:cNvPr id="18" name="テキスト ボックス 17"/>
          <p:cNvSpPr txBox="1"/>
          <p:nvPr/>
        </p:nvSpPr>
        <p:spPr>
          <a:xfrm>
            <a:off x="1115616" y="5301208"/>
            <a:ext cx="409106" cy="355442"/>
          </a:xfrm>
          <a:prstGeom prst="rect">
            <a:avLst/>
          </a:prstGeom>
          <a:noFill/>
        </p:spPr>
        <p:txBody>
          <a:bodyPr wrap="square" rtlCol="0">
            <a:spAutoFit/>
          </a:bodyPr>
          <a:lstStyle/>
          <a:p>
            <a:r>
              <a:rPr kumimoji="1" lang="ja-JP" altLang="en-US" dirty="0" smtClean="0"/>
              <a:t>②</a:t>
            </a:r>
            <a:endParaRPr kumimoji="1" lang="ja-JP" altLang="en-US" dirty="0"/>
          </a:p>
        </p:txBody>
      </p:sp>
      <p:sp>
        <p:nvSpPr>
          <p:cNvPr id="19" name="テキスト ボックス 18"/>
          <p:cNvSpPr txBox="1"/>
          <p:nvPr/>
        </p:nvSpPr>
        <p:spPr>
          <a:xfrm>
            <a:off x="2051720" y="5085184"/>
            <a:ext cx="409106" cy="355442"/>
          </a:xfrm>
          <a:prstGeom prst="rect">
            <a:avLst/>
          </a:prstGeom>
          <a:noFill/>
        </p:spPr>
        <p:txBody>
          <a:bodyPr wrap="square" rtlCol="0">
            <a:spAutoFit/>
          </a:bodyPr>
          <a:lstStyle/>
          <a:p>
            <a:r>
              <a:rPr kumimoji="1" lang="ja-JP" altLang="en-US" dirty="0" smtClean="0"/>
              <a:t>③</a:t>
            </a:r>
            <a:endParaRPr kumimoji="1" lang="ja-JP" altLang="en-US" dirty="0"/>
          </a:p>
        </p:txBody>
      </p:sp>
      <p:sp>
        <p:nvSpPr>
          <p:cNvPr id="20" name="タイトル 1"/>
          <p:cNvSpPr txBox="1">
            <a:spLocks noGrp="1"/>
          </p:cNvSpPr>
          <p:nvPr>
            <p:ph type="title"/>
          </p:nvPr>
        </p:nvSpPr>
        <p:spPr>
          <a:xfrm>
            <a:off x="0" y="0"/>
            <a:ext cx="9144000" cy="692696"/>
          </a:xfrm>
          <a:prstGeom prst="rect">
            <a:avLst/>
          </a:prstGeom>
          <a:solidFill>
            <a:schemeClr val="accent1">
              <a:lumMod val="75000"/>
            </a:schemeClr>
          </a:solidFill>
          <a:ln w="25400" cap="flat" cmpd="dbl" algn="ctr">
            <a:noFill/>
            <a:prstDash val="solid"/>
          </a:ln>
        </p:spPr>
        <p:style>
          <a:lnRef idx="2">
            <a:schemeClr val="accent2"/>
          </a:lnRef>
          <a:fillRef idx="1">
            <a:schemeClr val="lt1"/>
          </a:fillRef>
          <a:effectRef idx="0">
            <a:schemeClr val="accent2"/>
          </a:effectRef>
          <a:fontRef idx="minor">
            <a:schemeClr val="dk1"/>
          </a:fontRef>
        </p:style>
        <p:txBody>
          <a:bodyPr vert="horz" lIns="91440" tIns="72000" rIns="91440" bIns="7200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baseline="0" noProof="0" dirty="0" smtClean="0">
                <a:ln>
                  <a:noFill/>
                </a:ln>
                <a:solidFill>
                  <a:schemeClr val="bg1"/>
                </a:solidFill>
                <a:effectLst/>
                <a:uLnTx/>
                <a:uFillTx/>
                <a:latin typeface="+mn-lt"/>
                <a:ea typeface="+mn-ea"/>
                <a:cs typeface="+mn-cs"/>
              </a:rPr>
              <a:t>海洋表層における鉛直混合の特性</a:t>
            </a: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【5</a:t>
            </a:r>
            <a:r>
              <a:rPr kumimoji="1" lang="ja-JP" altLang="en-US" sz="1800" b="1" i="0" u="none" strike="noStrike" kern="1200" cap="none" spc="0" normalizeH="0" baseline="0" noProof="0" dirty="0" smtClean="0">
                <a:ln>
                  <a:noFill/>
                </a:ln>
                <a:solidFill>
                  <a:schemeClr val="bg1"/>
                </a:solidFill>
                <a:effectLst/>
                <a:uLnTx/>
                <a:uFillTx/>
                <a:latin typeface="+mn-lt"/>
                <a:ea typeface="+mn-ea"/>
                <a:cs typeface="+mn-cs"/>
              </a:rPr>
              <a:t>日間の氷上観測</a:t>
            </a:r>
            <a:r>
              <a:rPr kumimoji="1" lang="en-US" altLang="ja-JP" sz="1800" b="1" i="0" u="none" strike="noStrike" kern="1200" cap="none" spc="0" normalizeH="0" baseline="0" noProof="0" dirty="0" smtClean="0">
                <a:ln>
                  <a:noFill/>
                </a:ln>
                <a:solidFill>
                  <a:schemeClr val="bg1"/>
                </a:solidFill>
                <a:effectLst/>
                <a:uLnTx/>
                <a:uFillTx/>
                <a:latin typeface="+mn-lt"/>
                <a:ea typeface="+mn-ea"/>
                <a:cs typeface="+mn-cs"/>
              </a:rPr>
              <a:t>】</a:t>
            </a:r>
            <a:endParaRPr kumimoji="1" lang="ja-JP" altLang="en-US" sz="2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4880</TotalTime>
  <Words>1176</Words>
  <Application>Microsoft Office PowerPoint</Application>
  <PresentationFormat>画面に合わせる (4:3)</PresentationFormat>
  <Paragraphs>219</Paragraphs>
  <Slides>14</Slides>
  <Notes>1</Notes>
  <HiddenSlides>0</HiddenSlides>
  <MMClips>0</MMClips>
  <ScaleCrop>false</ScaleCrop>
  <HeadingPairs>
    <vt:vector size="4" baseType="variant">
      <vt:variant>
        <vt:lpstr>テーマ</vt:lpstr>
      </vt:variant>
      <vt:variant>
        <vt:i4>3</vt:i4>
      </vt:variant>
      <vt:variant>
        <vt:lpstr>スライド タイトル</vt:lpstr>
      </vt:variant>
      <vt:variant>
        <vt:i4>14</vt:i4>
      </vt:variant>
    </vt:vector>
  </HeadingPairs>
  <TitlesOfParts>
    <vt:vector size="17" baseType="lpstr">
      <vt:lpstr>Office テーマ</vt:lpstr>
      <vt:lpstr>ホワイト</vt:lpstr>
      <vt:lpstr>1_ホワイト</vt:lpstr>
      <vt:lpstr>　  研究課題自己点検評価報告書 　   研究代表者：島田　浩二（東京海洋大学） サブ研究代表者：山口　 　一（東京大学） サブ研究代表者：羽角　博康（東京大学）     </vt:lpstr>
      <vt:lpstr>スライド 2</vt:lpstr>
      <vt:lpstr>①戦略研究目標に対する進捗 戦略研究目標達成のために課題内で設定した「達成目標」について、現時点で何をどこまで達成できたか。研究成果として具体的に見えてきたものは何か。 評価できる点、あるいは問題点は何か。これまでの研究の進展を踏まえた今後の対応が具体的に検討されているか。</vt:lpstr>
      <vt:lpstr>2014年度の観測 </vt:lpstr>
      <vt:lpstr>海洋循環・構造変動と海氷変動</vt:lpstr>
      <vt:lpstr>スライド 6</vt:lpstr>
      <vt:lpstr>海洋循環変動と海洋変動 【海盆スケールの海洋観測、係留系観測、衛星観測の融合】</vt:lpstr>
      <vt:lpstr>海洋循環推定と海洋変動予測の基礎 【海盆スケールの海洋観測、係留系観測、衛星観測の融合】</vt:lpstr>
      <vt:lpstr>海洋表層における鉛直混合の特性【5日間の氷上観測】</vt:lpstr>
      <vt:lpstr>スライド 10</vt:lpstr>
      <vt:lpstr>スライド 11</vt:lpstr>
      <vt:lpstr>②データ提出・公開　（詳細は別紙リスト資料を参照） データ取扱要項に従って北極域データアーカイブ（ADS）へのデータ提出・公開が行われたか。別紙のリスト資料を基に、要点を絞って作成すること。 </vt:lpstr>
      <vt:lpstr>④今後の達成目標　戦略研究目標に対して課題内の今後の｢達成目標｣が明確に設定されているか。</vt:lpstr>
      <vt:lpstr>海氷分布の変動を知る鍵、予測の鍵（基礎的知見）</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研究課題自己点検評価報告書 　課題ＩＤ.1</dc:title>
  <dc:creator>AERC7842</dc:creator>
  <cp:lastModifiedBy>Koji Shimada</cp:lastModifiedBy>
  <cp:revision>125</cp:revision>
  <dcterms:created xsi:type="dcterms:W3CDTF">2013-09-13T08:11:01Z</dcterms:created>
  <dcterms:modified xsi:type="dcterms:W3CDTF">2014-12-12T11:57:48Z</dcterms:modified>
</cp:coreProperties>
</file>